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618" r:id="rId5"/>
    <p:sldId id="578" r:id="rId6"/>
    <p:sldId id="617" r:id="rId7"/>
    <p:sldId id="635" r:id="rId8"/>
    <p:sldId id="636" r:id="rId9"/>
    <p:sldId id="609" r:id="rId10"/>
    <p:sldId id="637" r:id="rId11"/>
    <p:sldId id="648" r:id="rId12"/>
    <p:sldId id="649" r:id="rId13"/>
    <p:sldId id="650" r:id="rId14"/>
    <p:sldId id="651" r:id="rId15"/>
    <p:sldId id="652" r:id="rId16"/>
    <p:sldId id="632" r:id="rId17"/>
    <p:sldId id="647" r:id="rId18"/>
    <p:sldId id="653" r:id="rId19"/>
    <p:sldId id="654" r:id="rId20"/>
    <p:sldId id="658" r:id="rId21"/>
    <p:sldId id="633" r:id="rId22"/>
    <p:sldId id="646" r:id="rId23"/>
    <p:sldId id="655" r:id="rId24"/>
    <p:sldId id="656" r:id="rId25"/>
    <p:sldId id="657" r:id="rId26"/>
    <p:sldId id="659" r:id="rId27"/>
    <p:sldId id="433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Hamilt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EBF"/>
    <a:srgbClr val="08426C"/>
    <a:srgbClr val="BFD4ED"/>
    <a:srgbClr val="8A96A0"/>
    <a:srgbClr val="212A31"/>
    <a:srgbClr val="ABBDCC"/>
    <a:srgbClr val="E04710"/>
    <a:srgbClr val="8C2411"/>
    <a:srgbClr val="A60078"/>
    <a:srgbClr val="A3B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7" autoAdjust="0"/>
    <p:restoredTop sz="92500" autoAdjust="0"/>
  </p:normalViewPr>
  <p:slideViewPr>
    <p:cSldViewPr snapToGrid="0">
      <p:cViewPr>
        <p:scale>
          <a:sx n="130" d="100"/>
          <a:sy n="130" d="100"/>
        </p:scale>
        <p:origin x="360" y="57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4E53-F32D-E643-8E4A-00EAFEAC0BDF}" type="datetimeFigureOut">
              <a:rPr lang="en-US" sz="1100" smtClean="0">
                <a:solidFill>
                  <a:srgbClr val="2C3841"/>
                </a:solidFill>
                <a:latin typeface="Corbel"/>
                <a:cs typeface="Corbel"/>
              </a:rPr>
              <a:t>9/27/17</a:t>
            </a:fld>
            <a:endParaRPr lang="en-GB" sz="110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C3291-B1ED-4249-AE87-332ED060E6C6}" type="slidenum">
              <a:rPr lang="en-GB" sz="1100" b="1" smtClean="0">
                <a:solidFill>
                  <a:srgbClr val="2C3841"/>
                </a:solidFill>
                <a:latin typeface="Corbel"/>
                <a:cs typeface="Corbel"/>
              </a:rPr>
              <a:t>‹#›</a:t>
            </a:fld>
            <a:endParaRPr lang="en-GB" sz="1100" b="1">
              <a:solidFill>
                <a:srgbClr val="2C384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fld id="{46529CBB-F0FF-9842-BA64-0F347ABD5093}" type="datetimeFigureOut">
              <a:rPr lang="en-US" smtClean="0"/>
              <a:pPr/>
              <a:t>9/27/17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2C3841"/>
                </a:solidFill>
                <a:latin typeface="Corbel"/>
                <a:cs typeface="Corbel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1">
                <a:latin typeface="Corbel"/>
                <a:cs typeface="Corbel"/>
              </a:defRPr>
            </a:lvl1pPr>
          </a:lstStyle>
          <a:p>
            <a:fld id="{6B37C837-5377-6648-AD34-4D4FC0F568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1pPr>
    <a:lvl2pPr marL="4572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2pPr>
    <a:lvl3pPr marL="9144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3pPr>
    <a:lvl4pPr marL="13716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4pPr>
    <a:lvl5pPr marL="1828800" algn="l" defTabSz="457200" rtl="0" eaLnBrk="1" latinLnBrk="0" hangingPunct="1">
      <a:defRPr sz="1200" kern="1200">
        <a:solidFill>
          <a:srgbClr val="2C3841"/>
        </a:solidFill>
        <a:latin typeface="Corbel"/>
        <a:ea typeface="+mn-ea"/>
        <a:cs typeface="Corbe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4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 note: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Dogecoin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sponsored the Jamaican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bobsled team to get to the Winter Olympics in Sochi in 2014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3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 note: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Dogecoin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sponsored the Jamaican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bobsled team to get to the Winter Olympics in Sochi in 2014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6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44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consider the transition from primary to secondary education, then to school, college, workplace CPD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2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78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was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eduCoin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39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was 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startup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eduCoin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1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61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7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1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 used to run a supercomputing (HPC) centre in a former life.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99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Bitcoin currently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achieving 3-4 transactions/second. PayPal handle around 200 transactions/second.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Ethereum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better at 20 transactions/second, but still a long way to go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23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48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25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40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0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9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8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5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those who want to delve a little deeper - Google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Merkle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Trees”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0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6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 note: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Dogecoin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sponsored the Jamaican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bobsled team to get to the Winter Olympics in Sochi in 2014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20CC0-8CB7-47E8-8AF0-7C9436AFB2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4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848492"/>
            <a:ext cx="7470000" cy="197490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E481C"/>
              </a:buClr>
              <a:buSzPct val="120000"/>
              <a:buFont typeface="Lucida Grande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presentation subtitle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440000" y="3420580"/>
            <a:ext cx="7470000" cy="377026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2800" b="1" i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53200"/>
            <a:ext cx="1029600" cy="18360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fld id="{C750183E-5AE1-DC40-89B1-1CBB18EE30C8}" type="datetime1">
              <a:rPr lang="en-GB" smtClean="0"/>
              <a:t>11/06/2015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22715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isc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9467-70E4-BA4E-A1F4-65E3EA671B8B}" type="datetime1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2456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20"/>
            <a:ext cx="7473696" cy="460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0B38-9A60-5943-97E2-EC495360DBCB}" type="datetime1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19428"/>
      </p:ext>
    </p:extLst>
  </p:cSld>
  <p:clrMapOvr>
    <a:masterClrMapping/>
  </p:clrMapOvr>
  <p:transition spd="slow" advClick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52BC-E217-BF46-B7A8-055FDC6DEA5B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23E-AAB3-49C7-9A70-1803B1705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76187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is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736" y="1710000"/>
            <a:ext cx="7740264" cy="430887"/>
          </a:xfrm>
        </p:spPr>
        <p:txBody>
          <a:bodyPr wrap="square" anchor="t">
            <a:spAutoFit/>
          </a:bodyPr>
          <a:lstStyle>
            <a:lvl1pPr algn="l">
              <a:defRPr sz="2800" b="1" cap="none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736" y="2705036"/>
            <a:ext cx="7740264" cy="253916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>
                <a:solidFill>
                  <a:srgbClr val="2C38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section subtitle</a:t>
            </a:r>
          </a:p>
        </p:txBody>
      </p:sp>
      <p:pic>
        <p:nvPicPr>
          <p:cNvPr id="11" name="Picture 10" descr="2013_Jisc_Logo_RGB300(26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B2F4-45A0-F442-B14B-8F0399AED111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5719048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D5E4-293F-2249-AFEF-62934683A0A5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62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1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35BB-920A-1F46-9938-6600BEA10B35}" type="datetime1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4000" y="1350000"/>
            <a:ext cx="8676000" cy="3420000"/>
          </a:xfrm>
        </p:spPr>
        <p:txBody>
          <a:bodyPr/>
          <a:lstStyle/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34000" y="900000"/>
            <a:ext cx="8676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150827137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isc Slide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387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CE535-EBCA-C64C-87A3-35F387E63A7D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511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isc Slide (2 col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000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slide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4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0001" y="900000"/>
            <a:ext cx="4140000" cy="450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slide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0000" y="1350000"/>
            <a:ext cx="4139999" cy="34200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8394-4ECD-CE42-8231-F2052C951EA4}" type="datetime1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6251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2 col +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B672-3139-4B46-B335-632C9283039F}" type="datetime1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770001" y="2923296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179533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Slide (Pic +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000" y="0"/>
            <a:ext cx="7506000" cy="468000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6000" y="900000"/>
            <a:ext cx="7200000" cy="35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35040" y="4500000"/>
            <a:ext cx="5400000" cy="27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image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A64E-859F-914A-B301-AF3ADE423AFB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335040" y="4500000"/>
            <a:ext cx="1800000" cy="270000"/>
          </a:xfrm>
        </p:spPr>
        <p:txBody>
          <a:bodyPr>
            <a:normAutofit/>
          </a:bodyPr>
          <a:lstStyle>
            <a:lvl1pPr marL="0" indent="0" algn="r">
              <a:buNone/>
              <a:defRPr sz="800">
                <a:solidFill>
                  <a:srgbClr val="9BA7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image attribution</a:t>
            </a:r>
          </a:p>
        </p:txBody>
      </p:sp>
    </p:spTree>
    <p:extLst>
      <p:ext uri="{BB962C8B-B14F-4D97-AF65-F5344CB8AC3E}">
        <p14:creationId xmlns:p14="http://schemas.microsoft.com/office/powerpoint/2010/main" val="1697467104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isc Slide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427B-4079-8445-8B43-57C6453471FB}" type="datetime1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7015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4001" y="2"/>
            <a:ext cx="7506000" cy="46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900000"/>
            <a:ext cx="8676000" cy="387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slide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 b="1" normalizeH="0">
                <a:solidFill>
                  <a:srgbClr val="9BA7B0"/>
                </a:solidFill>
              </a:defRPr>
            </a:lvl1pPr>
          </a:lstStyle>
          <a:p>
            <a:fld id="{44B0EE2D-888E-234D-93D4-F8AC434DE1DA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000" y="4896000"/>
            <a:ext cx="71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50">
                <a:solidFill>
                  <a:srgbClr val="9BA7B0"/>
                </a:solidFill>
              </a:defRPr>
            </a:lvl1pPr>
          </a:lstStyle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000" y="489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50" b="1">
                <a:solidFill>
                  <a:srgbClr val="9BA7B0"/>
                </a:solidFill>
              </a:defRPr>
            </a:lvl1pPr>
          </a:lstStyle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6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9" r:id="rId4"/>
    <p:sldLayoutId id="2147483652" r:id="rId5"/>
    <p:sldLayoutId id="2147483653" r:id="rId6"/>
    <p:sldLayoutId id="2147483658" r:id="rId7"/>
    <p:sldLayoutId id="2147483657" r:id="rId8"/>
    <p:sldLayoutId id="2147483654" r:id="rId9"/>
    <p:sldLayoutId id="2147483655" r:id="rId10"/>
    <p:sldLayoutId id="2147483661" r:id="rId11"/>
    <p:sldLayoutId id="2147483662" r:id="rId12"/>
  </p:sldLayoutIdLst>
  <p:transition spd="slow" advClick="0">
    <p:wipe/>
  </p:transition>
  <p:hf hdr="0"/>
  <p:txStyles>
    <p:titleStyle>
      <a:lvl1pPr algn="r" defTabSz="457200" rtl="0" eaLnBrk="1" latinLnBrk="0" hangingPunct="1"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1200"/>
        </a:spcBef>
        <a:buClr>
          <a:srgbClr val="DE481C"/>
        </a:buClr>
        <a:buSzPct val="120000"/>
        <a:buFont typeface="Lucida Grande"/>
        <a:buChar char="»"/>
        <a:defRPr sz="2800" kern="1200">
          <a:solidFill>
            <a:srgbClr val="2C384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800"/>
        </a:spcBef>
        <a:buClr>
          <a:srgbClr val="DE481C"/>
        </a:buClr>
        <a:buSzPct val="120000"/>
        <a:buFont typeface="Lucida Grande"/>
        <a:buChar char="›"/>
        <a:defRPr sz="2800" kern="1200">
          <a:solidFill>
            <a:srgbClr val="2C384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Clr>
          <a:srgbClr val="DE481C"/>
        </a:buClr>
        <a:buSzPct val="120000"/>
        <a:buFont typeface="Lucida Grande"/>
        <a:buChar char="–"/>
        <a:defRPr sz="24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ereum.org/" TargetMode="External"/><Relationship Id="rId4" Type="http://schemas.openxmlformats.org/officeDocument/2006/relationships/hyperlink" Target="https://namecoin.org/" TargetMode="External"/><Relationship Id="rId5" Type="http://schemas.openxmlformats.org/officeDocument/2006/relationships/image" Target="../media/image10.jpg"/><Relationship Id="rId6" Type="http://schemas.openxmlformats.org/officeDocument/2006/relationships/hyperlink" Target="http://dogecoin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ereum.org/" TargetMode="External"/><Relationship Id="rId4" Type="http://schemas.openxmlformats.org/officeDocument/2006/relationships/hyperlink" Target="https://namecoin.org/" TargetMode="External"/><Relationship Id="rId5" Type="http://schemas.openxmlformats.org/officeDocument/2006/relationships/image" Target="../media/image10.jpg"/><Relationship Id="rId6" Type="http://schemas.openxmlformats.org/officeDocument/2006/relationships/hyperlink" Target="http://dogecoin.com/" TargetMode="External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ereum.org/" TargetMode="External"/><Relationship Id="rId4" Type="http://schemas.openxmlformats.org/officeDocument/2006/relationships/hyperlink" Target="https://namecoin.org/" TargetMode="External"/><Relationship Id="rId5" Type="http://schemas.openxmlformats.org/officeDocument/2006/relationships/image" Target="../media/image10.jpg"/><Relationship Id="rId6" Type="http://schemas.openxmlformats.org/officeDocument/2006/relationships/hyperlink" Target="http://dogecoin.com/" TargetMode="Externa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ckcerts.org/" TargetMode="External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ckchainforscience.com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venance.org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multichain.com/blog/2015/11/avoiding-pointless-blockchain-projec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ackeducation.com/2016/04/07/blockchain-education-guide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vrin.org/" TargetMode="External"/><Relationship Id="rId4" Type="http://schemas.openxmlformats.org/officeDocument/2006/relationships/hyperlink" Target="http://fortune.com/2016/09/20/accenture-blockchain/" TargetMode="External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ined2017.nl/" TargetMode="External"/><Relationship Id="rId4" Type="http://schemas.openxmlformats.org/officeDocument/2006/relationships/hyperlink" Target="http://blockchain.open.ac.uk/" TargetMode="External"/><Relationship Id="rId5" Type="http://schemas.openxmlformats.org/officeDocument/2006/relationships/hyperlink" Target="http://foresight.jiscinvolve.org/" TargetMode="External"/><Relationship Id="rId6" Type="http://schemas.openxmlformats.org/officeDocument/2006/relationships/hyperlink" Target="https://ethstats.net/" TargetMode="Externa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ined2017.nl/" TargetMode="External"/><Relationship Id="rId4" Type="http://schemas.openxmlformats.org/officeDocument/2006/relationships/hyperlink" Target="http://blockchain.open.ac.uk/" TargetMode="External"/><Relationship Id="rId5" Type="http://schemas.openxmlformats.org/officeDocument/2006/relationships/hyperlink" Target="http://foresight.jiscinvolve.org/" TargetMode="External"/><Relationship Id="rId6" Type="http://schemas.openxmlformats.org/officeDocument/2006/relationships/hyperlink" Target="https://ethstats.net/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ofbitcoin.org/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ackeducation.com/2016/04/07/blockchain-education-guide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ackeducation.com/2016/04/07/blockchain-education-guide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-201168"/>
            <a:ext cx="9112500" cy="6870192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56040" y="3856948"/>
            <a:ext cx="7887960" cy="921654"/>
          </a:xfrm>
          <a:prstGeom prst="rect">
            <a:avLst/>
          </a:prstGeom>
          <a:solidFill>
            <a:srgbClr val="DE481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809568"/>
            <a:ext cx="1184032" cy="921654"/>
          </a:xfrm>
          <a:prstGeom prst="rect">
            <a:avLst/>
          </a:prstGeom>
          <a:solidFill>
            <a:srgbClr val="DE481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Parallelogram 20"/>
          <p:cNvSpPr/>
          <p:nvPr/>
        </p:nvSpPr>
        <p:spPr>
          <a:xfrm>
            <a:off x="1179839" y="3803398"/>
            <a:ext cx="79780" cy="963889"/>
          </a:xfrm>
          <a:custGeom>
            <a:avLst/>
            <a:gdLst>
              <a:gd name="connsiteX0" fmla="*/ 0 w 216024"/>
              <a:gd name="connsiteY0" fmla="*/ 936104 h 936104"/>
              <a:gd name="connsiteX1" fmla="*/ 54006 w 216024"/>
              <a:gd name="connsiteY1" fmla="*/ 0 h 936104"/>
              <a:gd name="connsiteX2" fmla="*/ 216024 w 216024"/>
              <a:gd name="connsiteY2" fmla="*/ 0 h 936104"/>
              <a:gd name="connsiteX3" fmla="*/ 162018 w 216024"/>
              <a:gd name="connsiteY3" fmla="*/ 936104 h 936104"/>
              <a:gd name="connsiteX4" fmla="*/ 0 w 216024"/>
              <a:gd name="connsiteY4" fmla="*/ 936104 h 936104"/>
              <a:gd name="connsiteX0" fmla="*/ 76169 w 292193"/>
              <a:gd name="connsiteY0" fmla="*/ 1136129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76169 w 292193"/>
              <a:gd name="connsiteY4" fmla="*/ 1136129 h 1136129"/>
              <a:gd name="connsiteX0" fmla="*/ 3144 w 292193"/>
              <a:gd name="connsiteY0" fmla="*/ 917054 h 1136129"/>
              <a:gd name="connsiteX1" fmla="*/ 0 w 292193"/>
              <a:gd name="connsiteY1" fmla="*/ 0 h 1136129"/>
              <a:gd name="connsiteX2" fmla="*/ 292193 w 292193"/>
              <a:gd name="connsiteY2" fmla="*/ 200025 h 1136129"/>
              <a:gd name="connsiteX3" fmla="*/ 238187 w 292193"/>
              <a:gd name="connsiteY3" fmla="*/ 1136129 h 1136129"/>
              <a:gd name="connsiteX4" fmla="*/ 3144 w 292193"/>
              <a:gd name="connsiteY4" fmla="*/ 917054 h 1136129"/>
              <a:gd name="connsiteX0" fmla="*/ 3144 w 292193"/>
              <a:gd name="connsiteY0" fmla="*/ 917054 h 917054"/>
              <a:gd name="connsiteX1" fmla="*/ 0 w 292193"/>
              <a:gd name="connsiteY1" fmla="*/ 0 h 917054"/>
              <a:gd name="connsiteX2" fmla="*/ 292193 w 292193"/>
              <a:gd name="connsiteY2" fmla="*/ 200025 h 917054"/>
              <a:gd name="connsiteX3" fmla="*/ 41337 w 292193"/>
              <a:gd name="connsiteY3" fmla="*/ 767829 h 917054"/>
              <a:gd name="connsiteX4" fmla="*/ 3144 w 292193"/>
              <a:gd name="connsiteY4" fmla="*/ 917054 h 917054"/>
              <a:gd name="connsiteX0" fmla="*/ 3144 w 292193"/>
              <a:gd name="connsiteY0" fmla="*/ 917054 h 964679"/>
              <a:gd name="connsiteX1" fmla="*/ 0 w 292193"/>
              <a:gd name="connsiteY1" fmla="*/ 0 h 964679"/>
              <a:gd name="connsiteX2" fmla="*/ 292193 w 292193"/>
              <a:gd name="connsiteY2" fmla="*/ 200025 h 964679"/>
              <a:gd name="connsiteX3" fmla="*/ 76262 w 292193"/>
              <a:gd name="connsiteY3" fmla="*/ 964679 h 964679"/>
              <a:gd name="connsiteX4" fmla="*/ 3144 w 292193"/>
              <a:gd name="connsiteY4" fmla="*/ 917054 h 964679"/>
              <a:gd name="connsiteX0" fmla="*/ 164976 w 238094"/>
              <a:gd name="connsiteY0" fmla="*/ 917054 h 964679"/>
              <a:gd name="connsiteX1" fmla="*/ 161832 w 238094"/>
              <a:gd name="connsiteY1" fmla="*/ 0 h 964679"/>
              <a:gd name="connsiteX2" fmla="*/ 0 w 238094"/>
              <a:gd name="connsiteY2" fmla="*/ 180975 h 964679"/>
              <a:gd name="connsiteX3" fmla="*/ 238094 w 238094"/>
              <a:gd name="connsiteY3" fmla="*/ 964679 h 964679"/>
              <a:gd name="connsiteX4" fmla="*/ 164976 w 238094"/>
              <a:gd name="connsiteY4" fmla="*/ 917054 h 964679"/>
              <a:gd name="connsiteX0" fmla="*/ 3144 w 79468"/>
              <a:gd name="connsiteY0" fmla="*/ 917054 h 964679"/>
              <a:gd name="connsiteX1" fmla="*/ 0 w 79468"/>
              <a:gd name="connsiteY1" fmla="*/ 0 h 964679"/>
              <a:gd name="connsiteX2" fmla="*/ 79468 w 79468"/>
              <a:gd name="connsiteY2" fmla="*/ 47625 h 964679"/>
              <a:gd name="connsiteX3" fmla="*/ 76262 w 79468"/>
              <a:gd name="connsiteY3" fmla="*/ 964679 h 964679"/>
              <a:gd name="connsiteX4" fmla="*/ 3144 w 79468"/>
              <a:gd name="connsiteY4" fmla="*/ 917054 h 964679"/>
              <a:gd name="connsiteX0" fmla="*/ 3144 w 79749"/>
              <a:gd name="connsiteY0" fmla="*/ 917054 h 961504"/>
              <a:gd name="connsiteX1" fmla="*/ 0 w 79749"/>
              <a:gd name="connsiteY1" fmla="*/ 0 h 961504"/>
              <a:gd name="connsiteX2" fmla="*/ 79468 w 79749"/>
              <a:gd name="connsiteY2" fmla="*/ 47625 h 961504"/>
              <a:gd name="connsiteX3" fmla="*/ 79437 w 79749"/>
              <a:gd name="connsiteY3" fmla="*/ 961504 h 961504"/>
              <a:gd name="connsiteX4" fmla="*/ 3144 w 79749"/>
              <a:gd name="connsiteY4" fmla="*/ 917054 h 961504"/>
              <a:gd name="connsiteX0" fmla="*/ 0 w 79780"/>
              <a:gd name="connsiteY0" fmla="*/ 913879 h 961504"/>
              <a:gd name="connsiteX1" fmla="*/ 31 w 79780"/>
              <a:gd name="connsiteY1" fmla="*/ 0 h 961504"/>
              <a:gd name="connsiteX2" fmla="*/ 79499 w 79780"/>
              <a:gd name="connsiteY2" fmla="*/ 47625 h 961504"/>
              <a:gd name="connsiteX3" fmla="*/ 79468 w 79780"/>
              <a:gd name="connsiteY3" fmla="*/ 961504 h 961504"/>
              <a:gd name="connsiteX4" fmla="*/ 0 w 79780"/>
              <a:gd name="connsiteY4" fmla="*/ 913879 h 96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0" h="961504">
                <a:moveTo>
                  <a:pt x="0" y="913879"/>
                </a:moveTo>
                <a:cubicBezTo>
                  <a:pt x="10" y="609253"/>
                  <a:pt x="21" y="304626"/>
                  <a:pt x="31" y="0"/>
                </a:cubicBezTo>
                <a:lnTo>
                  <a:pt x="79499" y="47625"/>
                </a:lnTo>
                <a:cubicBezTo>
                  <a:pt x="78430" y="353310"/>
                  <a:pt x="80537" y="655819"/>
                  <a:pt x="79468" y="961504"/>
                </a:cubicBezTo>
                <a:lnTo>
                  <a:pt x="0" y="91387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2013_Jisc_Logo_RGB300(26mm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40000" y="3878762"/>
            <a:ext cx="7470000" cy="783266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 err="1" smtClean="0">
                <a:solidFill>
                  <a:schemeClr val="bg1"/>
                </a:solidFill>
              </a:rPr>
              <a:t>Blockchain</a:t>
            </a:r>
            <a:r>
              <a:rPr lang="en-US" sz="3400" b="0" dirty="0" smtClean="0">
                <a:solidFill>
                  <a:schemeClr val="bg1"/>
                </a:solidFill>
              </a:rPr>
              <a:t> in research &amp; education</a:t>
            </a:r>
            <a:endParaRPr lang="en-GB" sz="3400" b="0" dirty="0" smtClean="0">
              <a:solidFill>
                <a:schemeClr val="bg1"/>
              </a:solidFill>
            </a:endParaRPr>
          </a:p>
          <a:p>
            <a:pPr algn="l"/>
            <a:r>
              <a:rPr lang="en-GB" sz="2100" b="0" dirty="0" smtClean="0">
                <a:solidFill>
                  <a:schemeClr val="bg1"/>
                </a:solidFill>
              </a:rPr>
              <a:t>Martin Hamilton										</a:t>
            </a:r>
            <a:endParaRPr lang="en-GB" sz="2100" b="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623E-AAB3-49C7-9A70-1803B17056D8}" type="slidenum">
              <a:rPr lang="en-GB" smtClean="0"/>
              <a:t>1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0C93-46BA-E146-93BE-E3F0FB2AA76E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617567" y="4859970"/>
            <a:ext cx="184731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50" dirty="0">
              <a:solidFill>
                <a:srgbClr val="9BA7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Blockchain’s</a:t>
            </a:r>
            <a:r>
              <a:rPr lang="en-GB" sz="2300" dirty="0" smtClean="0"/>
              <a:t> Bitcoin origins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5203239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How we got here, part </a:t>
            </a:r>
            <a:r>
              <a:rPr lang="en-US" sz="1800" b="1" dirty="0" smtClean="0"/>
              <a:t>3</a:t>
            </a:r>
            <a:endParaRPr lang="en-US" sz="1800" b="1" dirty="0" smtClean="0"/>
          </a:p>
          <a:p>
            <a:r>
              <a:rPr lang="en-US" sz="1800" dirty="0" smtClean="0"/>
              <a:t>Interest in virtual currencies (</a:t>
            </a:r>
            <a:r>
              <a:rPr lang="en-US" sz="1800" dirty="0" err="1" smtClean="0"/>
              <a:t>honourable</a:t>
            </a:r>
            <a:r>
              <a:rPr lang="en-US" sz="1800" dirty="0" smtClean="0"/>
              <a:t> mention for </a:t>
            </a:r>
            <a:r>
              <a:rPr lang="en-US" sz="1800" dirty="0" err="1" smtClean="0"/>
              <a:t>Dogecoin</a:t>
            </a:r>
            <a:r>
              <a:rPr lang="en-US" sz="1800" dirty="0" smtClean="0"/>
              <a:t> here) parlayed into platforms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r>
              <a:rPr lang="en-US" sz="1800" dirty="0" err="1" smtClean="0"/>
              <a:t>Ethereum’s</a:t>
            </a:r>
            <a:r>
              <a:rPr lang="en-US" sz="1800" dirty="0" smtClean="0"/>
              <a:t> programmable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: “</a:t>
            </a:r>
            <a:r>
              <a:rPr lang="en-US" sz="1800" dirty="0"/>
              <a:t>how to abstract </a:t>
            </a:r>
            <a:r>
              <a:rPr lang="en-US" sz="1800" dirty="0" err="1"/>
              <a:t>decentralised</a:t>
            </a:r>
            <a:r>
              <a:rPr lang="en-US" sz="1800" dirty="0"/>
              <a:t> transfer of value to a </a:t>
            </a:r>
            <a:r>
              <a:rPr lang="en-US" sz="1800" dirty="0" err="1"/>
              <a:t>generalised</a:t>
            </a:r>
            <a:r>
              <a:rPr lang="en-US" sz="1800" dirty="0"/>
              <a:t> state transition function, supporting any </a:t>
            </a:r>
            <a:r>
              <a:rPr lang="en-US" sz="1800" dirty="0"/>
              <a:t>application” </a:t>
            </a:r>
            <a:r>
              <a:rPr lang="en-US" sz="1800" dirty="0">
                <a:hlinkClick r:id="rId3"/>
              </a:rPr>
              <a:t>https://www.ethereum.org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r>
              <a:rPr lang="en-US" sz="1800" dirty="0" err="1" smtClean="0"/>
              <a:t>Namecoin’s</a:t>
            </a:r>
            <a:r>
              <a:rPr lang="en-US" sz="1800" dirty="0" smtClean="0"/>
              <a:t> </a:t>
            </a:r>
            <a:r>
              <a:rPr lang="en-US" sz="1800" dirty="0" err="1" smtClean="0"/>
              <a:t>decentralised</a:t>
            </a:r>
            <a:r>
              <a:rPr lang="en-US" sz="1800" dirty="0" smtClean="0"/>
              <a:t> naming: “Bitcoin frees </a:t>
            </a:r>
            <a:r>
              <a:rPr lang="en-US" sz="1800" dirty="0"/>
              <a:t>money – </a:t>
            </a:r>
            <a:r>
              <a:rPr lang="en-US" sz="1800" dirty="0" err="1"/>
              <a:t>Namecoin</a:t>
            </a:r>
            <a:r>
              <a:rPr lang="en-US" sz="1800" dirty="0"/>
              <a:t> frees DNS, identities, and other </a:t>
            </a:r>
            <a:r>
              <a:rPr lang="en-US" sz="1800" dirty="0"/>
              <a:t>technologies” </a:t>
            </a:r>
            <a:r>
              <a:rPr lang="en-US" sz="1800" dirty="0">
                <a:hlinkClick r:id="rId4"/>
              </a:rPr>
              <a:t>https://namecoin.org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Libertarian ideas embraced by Wall Street, government - e.g. UK’s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welfare trial</a:t>
            </a:r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52" y="548558"/>
            <a:ext cx="3507248" cy="34705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4623" y="3888276"/>
            <a:ext cx="31630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Dogecoin</a:t>
            </a:r>
            <a:r>
              <a:rPr lang="en-US" sz="1100" dirty="0" smtClean="0"/>
              <a:t> logo CC BY-SA Flickr user </a:t>
            </a:r>
            <a:r>
              <a:rPr lang="en-US" sz="1100" dirty="0" err="1" smtClean="0"/>
              <a:t>flyingblogspot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More </a:t>
            </a:r>
            <a:r>
              <a:rPr lang="en-US" sz="1100" dirty="0" err="1" smtClean="0"/>
              <a:t>Shiba</a:t>
            </a:r>
            <a:r>
              <a:rPr lang="en-US" sz="1100" dirty="0" smtClean="0"/>
              <a:t> </a:t>
            </a:r>
            <a:r>
              <a:rPr lang="en-US" sz="1100" dirty="0" err="1" smtClean="0"/>
              <a:t>Inu</a:t>
            </a:r>
            <a:r>
              <a:rPr lang="en-US" sz="1100" dirty="0"/>
              <a:t> goodness at </a:t>
            </a:r>
            <a:r>
              <a:rPr lang="en-US" sz="1100" dirty="0">
                <a:hlinkClick r:id="rId6"/>
              </a:rPr>
              <a:t>http://dogecoin.com</a:t>
            </a:r>
            <a:r>
              <a:rPr lang="en-US" sz="1100" dirty="0" smtClean="0">
                <a:hlinkClick r:id="rId6"/>
              </a:rPr>
              <a:t>/</a:t>
            </a:r>
            <a:endParaRPr lang="en-US" sz="11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7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34000" y="670000"/>
            <a:ext cx="5203239" cy="4584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b="1" dirty="0" smtClean="0"/>
              <a:t>How we got here, part 3</a:t>
            </a:r>
          </a:p>
          <a:p>
            <a:r>
              <a:rPr lang="en-US" sz="1800" dirty="0" smtClean="0"/>
              <a:t>Interest in virtual currencies (</a:t>
            </a:r>
            <a:r>
              <a:rPr lang="en-US" sz="1800" dirty="0" err="1" smtClean="0"/>
              <a:t>honourable</a:t>
            </a:r>
            <a:r>
              <a:rPr lang="en-US" sz="1800" dirty="0" smtClean="0"/>
              <a:t> mention for </a:t>
            </a:r>
            <a:r>
              <a:rPr lang="en-US" sz="1800" dirty="0" err="1" smtClean="0"/>
              <a:t>Dogecoin</a:t>
            </a:r>
            <a:r>
              <a:rPr lang="en-US" sz="1800" dirty="0" smtClean="0"/>
              <a:t> here) parlayed into platforms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r>
              <a:rPr lang="en-US" sz="1800" dirty="0" err="1" smtClean="0"/>
              <a:t>Ethereum’s</a:t>
            </a:r>
            <a:r>
              <a:rPr lang="en-US" sz="1800" dirty="0" smtClean="0"/>
              <a:t> programmable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: “how to abstract </a:t>
            </a:r>
            <a:r>
              <a:rPr lang="en-US" sz="1800" dirty="0" err="1" smtClean="0"/>
              <a:t>decentralised</a:t>
            </a:r>
            <a:r>
              <a:rPr lang="en-US" sz="1800" dirty="0" smtClean="0"/>
              <a:t> transfer of value to a </a:t>
            </a:r>
            <a:r>
              <a:rPr lang="en-US" sz="1800" dirty="0" err="1" smtClean="0"/>
              <a:t>generalised</a:t>
            </a:r>
            <a:r>
              <a:rPr lang="en-US" sz="1800" dirty="0" smtClean="0"/>
              <a:t> state transition function, supporting any application” </a:t>
            </a:r>
            <a:r>
              <a:rPr lang="en-US" sz="1800" dirty="0" smtClean="0">
                <a:hlinkClick r:id="rId3"/>
              </a:rPr>
              <a:t>https://www.ethereum.org/</a:t>
            </a:r>
            <a:endParaRPr lang="en-US" sz="1800" dirty="0" smtClean="0"/>
          </a:p>
          <a:p>
            <a:r>
              <a:rPr lang="en-US" sz="1800" dirty="0" err="1" smtClean="0"/>
              <a:t>Namecoin’s</a:t>
            </a:r>
            <a:r>
              <a:rPr lang="en-US" sz="1800" dirty="0" smtClean="0"/>
              <a:t> </a:t>
            </a:r>
            <a:r>
              <a:rPr lang="en-US" sz="1800" dirty="0" err="1" smtClean="0"/>
              <a:t>decentralised</a:t>
            </a:r>
            <a:r>
              <a:rPr lang="en-US" sz="1800" dirty="0" smtClean="0"/>
              <a:t> naming: “Bitcoin frees money – </a:t>
            </a:r>
            <a:r>
              <a:rPr lang="en-US" sz="1800" dirty="0" err="1" smtClean="0"/>
              <a:t>Namecoin</a:t>
            </a:r>
            <a:r>
              <a:rPr lang="en-US" sz="1800" dirty="0" smtClean="0"/>
              <a:t> frees DNS, identities, and other technologies” </a:t>
            </a:r>
            <a:r>
              <a:rPr lang="en-US" sz="1800" dirty="0" smtClean="0">
                <a:hlinkClick r:id="rId4"/>
              </a:rPr>
              <a:t>https://namecoin.org/</a:t>
            </a:r>
            <a:endParaRPr lang="en-US" sz="1800" dirty="0" smtClean="0"/>
          </a:p>
          <a:p>
            <a:r>
              <a:rPr lang="en-US" sz="1800" dirty="0" smtClean="0"/>
              <a:t>Libertarian ideas embraced by Wall Street, government - e.g. UK’s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welfare trial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Blockchain’s</a:t>
            </a:r>
            <a:r>
              <a:rPr lang="en-GB" sz="2300" dirty="0" smtClean="0"/>
              <a:t> Bitcoin origins</a:t>
            </a:r>
            <a:endParaRPr lang="en-GB" sz="23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52" y="548558"/>
            <a:ext cx="3507248" cy="34705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4623" y="3888276"/>
            <a:ext cx="31630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Dogecoin</a:t>
            </a:r>
            <a:r>
              <a:rPr lang="en-US" sz="1100" dirty="0" smtClean="0"/>
              <a:t> logo CC BY-SA Flickr user </a:t>
            </a:r>
            <a:r>
              <a:rPr lang="en-US" sz="1100" dirty="0" err="1" smtClean="0"/>
              <a:t>flyingblogspot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More </a:t>
            </a:r>
            <a:r>
              <a:rPr lang="en-US" sz="1100" dirty="0" err="1" smtClean="0"/>
              <a:t>Shiba</a:t>
            </a:r>
            <a:r>
              <a:rPr lang="en-US" sz="1100" dirty="0" smtClean="0"/>
              <a:t> </a:t>
            </a:r>
            <a:r>
              <a:rPr lang="en-US" sz="1100" dirty="0" err="1" smtClean="0"/>
              <a:t>Inu</a:t>
            </a:r>
            <a:r>
              <a:rPr lang="en-US" sz="1100" dirty="0"/>
              <a:t> goodness at </a:t>
            </a:r>
            <a:r>
              <a:rPr lang="en-US" sz="1100" dirty="0">
                <a:hlinkClick r:id="rId6"/>
              </a:rPr>
              <a:t>http://dogecoin.com</a:t>
            </a:r>
            <a:r>
              <a:rPr lang="en-US" sz="1100" dirty="0" smtClean="0">
                <a:hlinkClick r:id="rId6"/>
              </a:rPr>
              <a:t>/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326" y="1012325"/>
            <a:ext cx="4963075" cy="300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5203239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How we got here, part </a:t>
            </a:r>
            <a:r>
              <a:rPr lang="en-US" sz="1800" b="1" dirty="0" smtClean="0"/>
              <a:t>3</a:t>
            </a:r>
            <a:endParaRPr lang="en-US" sz="1800" b="1" dirty="0" smtClean="0"/>
          </a:p>
          <a:p>
            <a:r>
              <a:rPr lang="en-US" sz="1800" dirty="0" smtClean="0"/>
              <a:t>Interest in virtual currencies (</a:t>
            </a:r>
            <a:r>
              <a:rPr lang="en-US" sz="1800" dirty="0" err="1" smtClean="0"/>
              <a:t>honourable</a:t>
            </a:r>
            <a:r>
              <a:rPr lang="en-US" sz="1800" dirty="0" smtClean="0"/>
              <a:t> mention for </a:t>
            </a:r>
            <a:r>
              <a:rPr lang="en-US" sz="1800" dirty="0" err="1" smtClean="0"/>
              <a:t>Dogecoin</a:t>
            </a:r>
            <a:r>
              <a:rPr lang="en-US" sz="1800" dirty="0" smtClean="0"/>
              <a:t> here) parlayed into platforms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r>
              <a:rPr lang="en-US" sz="1800" dirty="0" err="1" smtClean="0"/>
              <a:t>Ethereum’s</a:t>
            </a:r>
            <a:r>
              <a:rPr lang="en-US" sz="1800" dirty="0" smtClean="0"/>
              <a:t> programmable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: “</a:t>
            </a:r>
            <a:r>
              <a:rPr lang="en-US" sz="1800" dirty="0"/>
              <a:t>how to abstract </a:t>
            </a:r>
            <a:r>
              <a:rPr lang="en-US" sz="1800" dirty="0" err="1"/>
              <a:t>decentralised</a:t>
            </a:r>
            <a:r>
              <a:rPr lang="en-US" sz="1800" dirty="0"/>
              <a:t> transfer of value to a </a:t>
            </a:r>
            <a:r>
              <a:rPr lang="en-US" sz="1800" dirty="0" err="1"/>
              <a:t>generalised</a:t>
            </a:r>
            <a:r>
              <a:rPr lang="en-US" sz="1800" dirty="0"/>
              <a:t> state transition function, supporting any </a:t>
            </a:r>
            <a:r>
              <a:rPr lang="en-US" sz="1800" dirty="0"/>
              <a:t>application” </a:t>
            </a:r>
            <a:r>
              <a:rPr lang="en-US" sz="1800" dirty="0">
                <a:hlinkClick r:id="rId3"/>
              </a:rPr>
              <a:t>https://www.ethereum.org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r>
              <a:rPr lang="en-US" sz="1800" dirty="0" err="1" smtClean="0"/>
              <a:t>Namecoin’s</a:t>
            </a:r>
            <a:r>
              <a:rPr lang="en-US" sz="1800" dirty="0" smtClean="0"/>
              <a:t> </a:t>
            </a:r>
            <a:r>
              <a:rPr lang="en-US" sz="1800" dirty="0" err="1" smtClean="0"/>
              <a:t>decentralised</a:t>
            </a:r>
            <a:r>
              <a:rPr lang="en-US" sz="1800" dirty="0" smtClean="0"/>
              <a:t> naming: “Bitcoin frees </a:t>
            </a:r>
            <a:r>
              <a:rPr lang="en-US" sz="1800" dirty="0"/>
              <a:t>money – </a:t>
            </a:r>
            <a:r>
              <a:rPr lang="en-US" sz="1800" dirty="0" err="1"/>
              <a:t>Namecoin</a:t>
            </a:r>
            <a:r>
              <a:rPr lang="en-US" sz="1800" dirty="0"/>
              <a:t> frees DNS, identities, and other </a:t>
            </a:r>
            <a:r>
              <a:rPr lang="en-US" sz="1800" dirty="0"/>
              <a:t>technologies” </a:t>
            </a:r>
            <a:r>
              <a:rPr lang="en-US" sz="1800" dirty="0">
                <a:hlinkClick r:id="rId4"/>
              </a:rPr>
              <a:t>https://namecoin.org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Libertarian ideas embraced by Wall Street, government - e.g. UK’s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welfare trial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Blockchain’s</a:t>
            </a:r>
            <a:r>
              <a:rPr lang="en-GB" sz="2300" dirty="0" smtClean="0"/>
              <a:t> Bitcoin origins</a:t>
            </a:r>
            <a:endParaRPr lang="en-GB" sz="23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52" y="548558"/>
            <a:ext cx="3507248" cy="34705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4623" y="3888276"/>
            <a:ext cx="31630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Dogecoin</a:t>
            </a:r>
            <a:r>
              <a:rPr lang="en-US" sz="1100" dirty="0" smtClean="0"/>
              <a:t> logo CC BY-SA Flickr user </a:t>
            </a:r>
            <a:r>
              <a:rPr lang="en-US" sz="1100" dirty="0" err="1" smtClean="0"/>
              <a:t>flyingblogspot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More </a:t>
            </a:r>
            <a:r>
              <a:rPr lang="en-US" sz="1100" dirty="0" err="1" smtClean="0"/>
              <a:t>Shiba</a:t>
            </a:r>
            <a:r>
              <a:rPr lang="en-US" sz="1100" dirty="0" smtClean="0"/>
              <a:t> </a:t>
            </a:r>
            <a:r>
              <a:rPr lang="en-US" sz="1100" dirty="0" err="1" smtClean="0"/>
              <a:t>Inu</a:t>
            </a:r>
            <a:r>
              <a:rPr lang="en-US" sz="1100" dirty="0"/>
              <a:t> goodness at </a:t>
            </a:r>
            <a:r>
              <a:rPr lang="en-US" sz="1100" dirty="0">
                <a:hlinkClick r:id="rId6"/>
              </a:rPr>
              <a:t>http://dogecoin.com</a:t>
            </a:r>
            <a:r>
              <a:rPr lang="en-US" sz="1100" dirty="0" smtClean="0">
                <a:hlinkClick r:id="rId6"/>
              </a:rPr>
              <a:t>/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326" y="1012325"/>
            <a:ext cx="4963075" cy="300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10" y="741819"/>
            <a:ext cx="4117790" cy="385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0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9736" y="1710000"/>
            <a:ext cx="7740264" cy="430887"/>
          </a:xfrm>
        </p:spPr>
        <p:txBody>
          <a:bodyPr/>
          <a:lstStyle/>
          <a:p>
            <a:r>
              <a:rPr lang="en-GB" dirty="0" smtClean="0"/>
              <a:t>2. Using </a:t>
            </a:r>
            <a:r>
              <a:rPr lang="en-GB" dirty="0" err="1"/>
              <a:t>b</a:t>
            </a:r>
            <a:r>
              <a:rPr lang="en-GB" dirty="0" err="1" smtClean="0"/>
              <a:t>lockchain</a:t>
            </a:r>
            <a:r>
              <a:rPr lang="en-GB" dirty="0" smtClean="0"/>
              <a:t> in research &amp; education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D196-F6DC-3641-8AC3-DB15467E6E0E}" type="datetime1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7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</a:t>
            </a:r>
            <a:r>
              <a:rPr lang="en-GB" sz="2300" dirty="0" smtClean="0"/>
              <a:t> in research &amp; education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1" y="670000"/>
            <a:ext cx="5252400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err="1" smtClean="0"/>
              <a:t>Credentialling</a:t>
            </a:r>
            <a:endParaRPr lang="en-US" sz="1800" b="1" dirty="0" smtClean="0"/>
          </a:p>
          <a:p>
            <a:r>
              <a:rPr lang="en-US" sz="1800" dirty="0"/>
              <a:t>e</a:t>
            </a:r>
            <a:r>
              <a:rPr lang="en-US" sz="1800" dirty="0" smtClean="0"/>
              <a:t>.g. </a:t>
            </a:r>
            <a:r>
              <a:rPr lang="en-US" sz="1800" dirty="0" err="1" smtClean="0"/>
              <a:t>Blockcerts</a:t>
            </a:r>
            <a:r>
              <a:rPr lang="en-US" sz="1800" dirty="0" smtClean="0"/>
              <a:t> from MIT et al - “</a:t>
            </a:r>
            <a:r>
              <a:rPr lang="en-US" sz="1800" dirty="0" smtClean="0"/>
              <a:t>Build </a:t>
            </a:r>
            <a:r>
              <a:rPr lang="en-US" sz="1800" dirty="0"/>
              <a:t>apps that issue and verify </a:t>
            </a:r>
            <a:r>
              <a:rPr lang="en-US" sz="1800" dirty="0" err="1"/>
              <a:t>blockchain</a:t>
            </a:r>
            <a:r>
              <a:rPr lang="en-US" sz="1800" dirty="0"/>
              <a:t>-based certificates for academic credentials, professional certifications, workforce development, and civic </a:t>
            </a:r>
            <a:r>
              <a:rPr lang="en-US" sz="1800" dirty="0"/>
              <a:t>records”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www.blockcerts.org</a:t>
            </a:r>
            <a:endParaRPr lang="en-US" sz="1800" dirty="0" smtClean="0"/>
          </a:p>
          <a:p>
            <a:pPr lvl="1"/>
            <a:r>
              <a:rPr lang="en-US" sz="1800" dirty="0" smtClean="0"/>
              <a:t>Is Martin really a medical doctor? Should I let him perform brain surgery on me? (apparently he qualified in </a:t>
            </a:r>
            <a:r>
              <a:rPr lang="en-US" sz="1800" dirty="0" err="1" smtClean="0"/>
              <a:t>Nambia</a:t>
            </a:r>
            <a:r>
              <a:rPr lang="mr-IN" sz="1800" dirty="0" smtClean="0"/>
              <a:t>…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Martin wants to transfer course to another university and take his academic credit with him</a:t>
            </a:r>
          </a:p>
          <a:p>
            <a:pPr lvl="1"/>
            <a:r>
              <a:rPr lang="en-US" sz="1800" dirty="0" smtClean="0"/>
              <a:t>Martin has been doing a work placement and his employer has some feedback to add</a:t>
            </a:r>
          </a:p>
          <a:p>
            <a:pPr lvl="1"/>
            <a:r>
              <a:rPr lang="en-US" sz="1800" dirty="0" smtClean="0"/>
              <a:t>Martin has lost his A Level / degree certificates</a:t>
            </a:r>
            <a:r>
              <a:rPr lang="mr-IN" sz="1800" dirty="0" smtClean="0"/>
              <a:t>…</a:t>
            </a:r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523" y="716776"/>
            <a:ext cx="3310277" cy="3222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063" y="4035168"/>
            <a:ext cx="27847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Blockcerts</a:t>
            </a:r>
            <a:r>
              <a:rPr lang="en-US" sz="1100" dirty="0" smtClean="0"/>
              <a:t> activity flow - from </a:t>
            </a:r>
            <a:r>
              <a:rPr lang="en-US" sz="1100" dirty="0" err="1" smtClean="0"/>
              <a:t>blockcerts.org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2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</a:t>
            </a:r>
            <a:r>
              <a:rPr lang="en-GB" sz="2300" dirty="0" smtClean="0"/>
              <a:t> in research &amp; education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1" y="670000"/>
            <a:ext cx="5252400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Research provenance and reproducibility</a:t>
            </a:r>
            <a:endParaRPr lang="en-US" sz="1800" b="1" dirty="0" smtClean="0"/>
          </a:p>
          <a:p>
            <a:r>
              <a:rPr lang="en-US" sz="1800" dirty="0" err="1" smtClean="0"/>
              <a:t>Blockchain</a:t>
            </a:r>
            <a:r>
              <a:rPr lang="en-US" sz="1800" dirty="0" smtClean="0"/>
              <a:t> could “reduce overhead and accelerate the scientific process”, from </a:t>
            </a:r>
            <a:r>
              <a:rPr lang="en-US" sz="1800" dirty="0">
                <a:hlinkClick r:id="rId3"/>
              </a:rPr>
              <a:t>http://www.blockchainforscience.com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lvl="1"/>
            <a:r>
              <a:rPr lang="en-US" sz="1800" dirty="0" smtClean="0"/>
              <a:t>Where is the code and data linked to Martin’s paper? (maybe stored on IPFS?)</a:t>
            </a:r>
          </a:p>
          <a:p>
            <a:pPr lvl="1"/>
            <a:r>
              <a:rPr lang="en-US" sz="1800" dirty="0" smtClean="0"/>
              <a:t>Who has cited Martin’s paper / code / data?</a:t>
            </a:r>
          </a:p>
          <a:p>
            <a:pPr lvl="1"/>
            <a:r>
              <a:rPr lang="en-US" sz="1800" dirty="0" smtClean="0"/>
              <a:t>Who has re-used Martin’s code and data?</a:t>
            </a:r>
          </a:p>
          <a:p>
            <a:pPr lvl="1"/>
            <a:r>
              <a:rPr lang="en-US" sz="1800" dirty="0" smtClean="0"/>
              <a:t>What grants has Martin brought in?</a:t>
            </a:r>
          </a:p>
          <a:p>
            <a:pPr lvl="1"/>
            <a:r>
              <a:rPr lang="en-US" sz="1800" dirty="0" smtClean="0"/>
              <a:t>What collaborators and what equipment has </a:t>
            </a:r>
            <a:r>
              <a:rPr lang="en-US" sz="1800" dirty="0"/>
              <a:t>Martin been working with?</a:t>
            </a:r>
          </a:p>
          <a:p>
            <a:pPr lvl="1"/>
            <a:r>
              <a:rPr lang="en-US" sz="1800" dirty="0" smtClean="0"/>
              <a:t>Has Martin published in enough prestigious journals to get a bonus / tenure?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9910" y="4045000"/>
            <a:ext cx="372089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Blockchain</a:t>
            </a:r>
            <a:r>
              <a:rPr lang="en-US" sz="1100" dirty="0"/>
              <a:t> for Open Science and Knowledge </a:t>
            </a:r>
            <a:r>
              <a:rPr lang="en-US" sz="1100" dirty="0" smtClean="0"/>
              <a:t>Creation -</a:t>
            </a:r>
          </a:p>
          <a:p>
            <a:r>
              <a:rPr lang="en-US" sz="1100" dirty="0" smtClean="0"/>
              <a:t>living </a:t>
            </a:r>
            <a:r>
              <a:rPr lang="en-US" sz="1100" dirty="0"/>
              <a:t>document from </a:t>
            </a:r>
            <a:r>
              <a:rPr lang="en-US" sz="1100" dirty="0">
                <a:hlinkClick r:id="rId3"/>
              </a:rPr>
              <a:t>http://www.blockchainforscience.com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1" y="711498"/>
            <a:ext cx="3423599" cy="310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5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</a:t>
            </a:r>
            <a:r>
              <a:rPr lang="en-GB" sz="2300" dirty="0" smtClean="0"/>
              <a:t> in research &amp; education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1" y="670000"/>
            <a:ext cx="5252400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Efficiency, effectiveness and social value</a:t>
            </a:r>
            <a:endParaRPr lang="en-US" sz="1800" b="1" dirty="0" smtClean="0"/>
          </a:p>
          <a:p>
            <a:r>
              <a:rPr lang="en-US" sz="1800" dirty="0" smtClean="0"/>
              <a:t>“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provides a new way for </a:t>
            </a:r>
            <a:r>
              <a:rPr lang="en-US" sz="1800" dirty="0" err="1" smtClean="0"/>
              <a:t>organisations</a:t>
            </a:r>
            <a:r>
              <a:rPr lang="en-US" sz="1800" dirty="0" smtClean="0"/>
              <a:t> to engage with technology to reduce cost, improve speed and transparency and integrate social value” - Nick </a:t>
            </a:r>
            <a:r>
              <a:rPr lang="en-US" sz="1800" dirty="0" err="1" smtClean="0"/>
              <a:t>Petford</a:t>
            </a:r>
            <a:r>
              <a:rPr lang="en-US" sz="1800" dirty="0" smtClean="0"/>
              <a:t>, University of Northampton VC &amp; CEO</a:t>
            </a:r>
          </a:p>
          <a:p>
            <a:pPr lvl="1"/>
            <a:r>
              <a:rPr lang="en-US" sz="1800" dirty="0"/>
              <a:t>Martin’s </a:t>
            </a:r>
            <a:r>
              <a:rPr lang="en-US" sz="1800" dirty="0" smtClean="0"/>
              <a:t>student loan is automatically approved and tuition fees paid on confirmation of his place</a:t>
            </a:r>
            <a:endParaRPr lang="en-US" sz="1800" dirty="0" smtClean="0"/>
          </a:p>
          <a:p>
            <a:pPr lvl="1"/>
            <a:r>
              <a:rPr lang="en-US" sz="1800" dirty="0" smtClean="0"/>
              <a:t>Martin’s institution tracks provenance of goods and services, e.g.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www.provenance.org</a:t>
            </a:r>
            <a:endParaRPr lang="en-US" sz="1800" dirty="0" smtClean="0"/>
          </a:p>
          <a:p>
            <a:pPr lvl="1"/>
            <a:r>
              <a:rPr lang="en-US" sz="1800" dirty="0" smtClean="0"/>
              <a:t>Martin’s library fine is automatically deducted from his </a:t>
            </a:r>
            <a:r>
              <a:rPr lang="en-US" sz="1800" dirty="0" err="1" smtClean="0"/>
              <a:t>eduCoin</a:t>
            </a:r>
            <a:r>
              <a:rPr lang="en-US" sz="1800" dirty="0" smtClean="0"/>
              <a:t> account</a:t>
            </a:r>
          </a:p>
          <a:p>
            <a:pPr lvl="1"/>
            <a:r>
              <a:rPr lang="en-US" sz="1800" dirty="0" smtClean="0"/>
              <a:t>Martin decides to switch to a course at another institution - credit transfer takes place automatically</a:t>
            </a:r>
          </a:p>
          <a:p>
            <a:pPr lvl="1"/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3403" y="4539695"/>
            <a:ext cx="3350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Social Value and Intangibles Review </a:t>
            </a:r>
            <a:r>
              <a:rPr lang="en-US" sz="1100" dirty="0" smtClean="0"/>
              <a:t>- February </a:t>
            </a:r>
            <a:r>
              <a:rPr lang="en-US" sz="1100" dirty="0"/>
              <a:t>2017  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38" y="634610"/>
            <a:ext cx="2729062" cy="381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1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</a:t>
            </a:r>
            <a:r>
              <a:rPr lang="en-GB" sz="2300" dirty="0" smtClean="0"/>
              <a:t> in research &amp; education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1" y="670000"/>
            <a:ext cx="5252400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Your questions and potential use cases</a:t>
            </a:r>
            <a:endParaRPr lang="en-US" sz="1800" b="1" dirty="0" smtClean="0"/>
          </a:p>
          <a:p>
            <a:r>
              <a:rPr lang="en-US" sz="1800" dirty="0" err="1" smtClean="0"/>
              <a:t>Blockchain</a:t>
            </a:r>
            <a:r>
              <a:rPr lang="en-US" sz="1800" dirty="0" smtClean="0"/>
              <a:t> </a:t>
            </a:r>
            <a:r>
              <a:rPr lang="en-US" sz="1800" dirty="0"/>
              <a:t>for CPD &amp; </a:t>
            </a:r>
            <a:r>
              <a:rPr lang="en-US" sz="1800" dirty="0" smtClean="0"/>
              <a:t>Accreditation</a:t>
            </a:r>
          </a:p>
          <a:p>
            <a:r>
              <a:rPr lang="en-US" sz="1800" dirty="0" smtClean="0"/>
              <a:t>Records management</a:t>
            </a:r>
            <a:endParaRPr lang="en-US" sz="1800" dirty="0"/>
          </a:p>
          <a:p>
            <a:r>
              <a:rPr lang="en-US" sz="1800" dirty="0" smtClean="0"/>
              <a:t>What/How </a:t>
            </a:r>
            <a:r>
              <a:rPr lang="en-US" sz="1800" dirty="0"/>
              <a:t>should library prepare to start using </a:t>
            </a:r>
            <a:r>
              <a:rPr lang="en-US" sz="1800" dirty="0" err="1"/>
              <a:t>blockchain</a:t>
            </a:r>
            <a:r>
              <a:rPr lang="en-US" sz="1800" dirty="0"/>
              <a:t> applications? (e.g. IT infrastructure, knowledge)</a:t>
            </a:r>
          </a:p>
          <a:p>
            <a:r>
              <a:rPr lang="en-US" sz="1800" dirty="0" err="1" smtClean="0"/>
              <a:t>Blockchain</a:t>
            </a:r>
            <a:r>
              <a:rPr lang="en-US" sz="1800" dirty="0" smtClean="0"/>
              <a:t> </a:t>
            </a:r>
            <a:r>
              <a:rPr lang="en-US" sz="1800" dirty="0"/>
              <a:t>for financial transactions, peer review, data management</a:t>
            </a:r>
          </a:p>
          <a:p>
            <a:r>
              <a:rPr lang="en-US" sz="1800" dirty="0" smtClean="0"/>
              <a:t>Transaction </a:t>
            </a:r>
            <a:r>
              <a:rPr lang="en-US" sz="1800" dirty="0"/>
              <a:t>time and cost for ledger entries</a:t>
            </a:r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670000"/>
            <a:ext cx="3423599" cy="2273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4904" y="3038178"/>
            <a:ext cx="2335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CC BY-NC-ND Flickr user </a:t>
            </a:r>
            <a:r>
              <a:rPr lang="en-US" sz="1100" dirty="0" err="1" smtClean="0"/>
              <a:t>rinux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17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9736" y="1710000"/>
            <a:ext cx="7740264" cy="430887"/>
          </a:xfrm>
        </p:spPr>
        <p:txBody>
          <a:bodyPr/>
          <a:lstStyle/>
          <a:p>
            <a:r>
              <a:rPr lang="en-GB" dirty="0" smtClean="0"/>
              <a:t>3. What’s next?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016B-505E-7149-B79D-9B385A96EC53}" type="datetime1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smtClean="0"/>
              <a:t>What’s next?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8361359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Avoiding the pointless </a:t>
            </a:r>
            <a:r>
              <a:rPr lang="en-US" sz="1800" b="1" dirty="0" err="1" smtClean="0"/>
              <a:t>blockchain</a:t>
            </a:r>
            <a:r>
              <a:rPr lang="en-US" sz="1800" b="1" dirty="0" smtClean="0"/>
              <a:t> project</a:t>
            </a:r>
          </a:p>
          <a:p>
            <a:r>
              <a:rPr lang="en-US" sz="1800" dirty="0" smtClean="0"/>
              <a:t>From Coin Sciences CEO Gideon Greenspan:</a:t>
            </a:r>
          </a:p>
          <a:p>
            <a:pPr marL="630900" lvl="1" indent="-342900">
              <a:buFont typeface="+mj-lt"/>
              <a:buAutoNum type="arabicPeriod"/>
            </a:pPr>
            <a:r>
              <a:rPr lang="en-US" sz="1800" dirty="0" smtClean="0"/>
              <a:t>Must be a database</a:t>
            </a:r>
          </a:p>
          <a:p>
            <a:pPr marL="630900" lvl="1" indent="-342900">
              <a:buFont typeface="+mj-lt"/>
              <a:buAutoNum type="arabicPeriod"/>
            </a:pPr>
            <a:r>
              <a:rPr lang="en-US" sz="1800" dirty="0" smtClean="0"/>
              <a:t>Must have multiple writers / updaters</a:t>
            </a:r>
          </a:p>
          <a:p>
            <a:pPr marL="630900" lvl="1" indent="-342900">
              <a:buFont typeface="+mj-lt"/>
              <a:buAutoNum type="arabicPeriod"/>
            </a:pPr>
            <a:r>
              <a:rPr lang="en-US" sz="1800" dirty="0" smtClean="0"/>
              <a:t>You don’t trust the folk updating the database</a:t>
            </a:r>
          </a:p>
          <a:p>
            <a:pPr marL="630900" lvl="1" indent="-342900">
              <a:buFont typeface="+mj-lt"/>
              <a:buAutoNum type="arabicPeriod"/>
            </a:pPr>
            <a:r>
              <a:rPr lang="en-US" sz="1800" dirty="0" smtClean="0"/>
              <a:t>You don’t need a trusted intermediary to vouch for updates / updaters</a:t>
            </a:r>
          </a:p>
          <a:p>
            <a:pPr marL="630900" lvl="1" indent="-342900">
              <a:buFont typeface="+mj-lt"/>
              <a:buAutoNum type="arabicPeriod"/>
            </a:pPr>
            <a:r>
              <a:rPr lang="en-US" sz="1800" dirty="0" smtClean="0"/>
              <a:t>Transactions are often dependent on each other</a:t>
            </a:r>
          </a:p>
          <a:p>
            <a:pPr marL="630900" lvl="1" indent="-342900">
              <a:buFont typeface="+mj-lt"/>
              <a:buAutoNum type="arabicPeriod"/>
            </a:pPr>
            <a:r>
              <a:rPr lang="en-US" sz="1800" dirty="0" smtClean="0"/>
              <a:t>Database contains rules for assessing the legitimacy of transactions</a:t>
            </a:r>
          </a:p>
          <a:p>
            <a:pPr marL="630900" lvl="1" indent="-342900">
              <a:buFont typeface="+mj-lt"/>
              <a:buAutoNum type="arabicPeriod"/>
            </a:pPr>
            <a:r>
              <a:rPr lang="en-US" sz="1800" dirty="0" smtClean="0"/>
              <a:t>Database contains a mechanism for conflict resolution</a:t>
            </a:r>
          </a:p>
          <a:p>
            <a:pPr marL="630900" lvl="1" indent="-342900">
              <a:buFont typeface="+mj-lt"/>
              <a:buAutoNum type="arabicPeriod"/>
            </a:pPr>
            <a:r>
              <a:rPr lang="en-US" sz="1800" dirty="0" smtClean="0"/>
              <a:t>Information / asset in database can be drawn down, e.g. funds transfer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https://www.multichain.com/blog/2015/11/avoiding-pointless-blockchain-project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B17C-A8D2-2D41-8D00-A664ADFF0DBB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000" y="0"/>
            <a:ext cx="7506000" cy="468000"/>
          </a:xfrm>
        </p:spPr>
        <p:txBody>
          <a:bodyPr/>
          <a:lstStyle/>
          <a:p>
            <a:r>
              <a:rPr lang="en-GB" dirty="0" err="1" smtClean="0"/>
              <a:t>Blockchain</a:t>
            </a:r>
            <a:r>
              <a:rPr lang="en-GB" dirty="0" smtClean="0"/>
              <a:t> in research &amp;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949549"/>
            <a:ext cx="8676000" cy="3870000"/>
          </a:xfrm>
        </p:spPr>
        <p:txBody>
          <a:bodyPr vert="horz" lIns="0" tIns="0" rIns="0" bIns="0" rtlCol="0" anchor="t"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400" dirty="0" err="1" smtClean="0"/>
              <a:t>Blockchain’s</a:t>
            </a:r>
            <a:r>
              <a:rPr lang="en-GB" sz="2400" dirty="0" smtClean="0"/>
              <a:t> Bitcoin origins</a:t>
            </a:r>
          </a:p>
          <a:p>
            <a:pPr lvl="1">
              <a:lnSpc>
                <a:spcPct val="100000"/>
              </a:lnSpc>
            </a:pPr>
            <a:r>
              <a:rPr lang="en-GB" sz="2400" dirty="0" smtClean="0"/>
              <a:t>Libertarians and Wall Street get into bed together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400" dirty="0" smtClean="0"/>
              <a:t>Using </a:t>
            </a:r>
            <a:r>
              <a:rPr lang="en-GB" sz="2400" dirty="0" err="1" smtClean="0"/>
              <a:t>blockchain</a:t>
            </a:r>
            <a:r>
              <a:rPr lang="en-GB" sz="2400" dirty="0" smtClean="0"/>
              <a:t> in research &amp; education</a:t>
            </a:r>
          </a:p>
          <a:p>
            <a:pPr lvl="1">
              <a:lnSpc>
                <a:spcPct val="100000"/>
              </a:lnSpc>
            </a:pPr>
            <a:r>
              <a:rPr lang="en-GB" sz="2400" dirty="0" smtClean="0"/>
              <a:t>Rounding up some potential use cases</a:t>
            </a:r>
          </a:p>
          <a:p>
            <a:pPr lvl="1">
              <a:lnSpc>
                <a:spcPct val="100000"/>
              </a:lnSpc>
            </a:pPr>
            <a:endParaRPr lang="en-GB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400" dirty="0" smtClean="0"/>
              <a:t>What’s next?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A56F-0259-8145-85C3-8FE29AF1508A}" type="datetime1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smtClean="0"/>
              <a:t>What’s next?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7297509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How we got here, part </a:t>
            </a:r>
            <a:r>
              <a:rPr lang="en-US" sz="1800" b="1" dirty="0" smtClean="0"/>
              <a:t>2 (reminder!)</a:t>
            </a:r>
            <a:endParaRPr lang="en-US" sz="1800" b="1" dirty="0" smtClean="0"/>
          </a:p>
          <a:p>
            <a:r>
              <a:rPr lang="en-US" sz="1800" dirty="0" err="1" smtClean="0"/>
              <a:t>Blockchain</a:t>
            </a:r>
            <a:r>
              <a:rPr lang="en-US" sz="1800" dirty="0" smtClean="0"/>
              <a:t> is the underlying distributed ledger</a:t>
            </a:r>
            <a:br>
              <a:rPr lang="en-US" sz="1800" dirty="0" smtClean="0"/>
            </a:br>
            <a:r>
              <a:rPr lang="en-US" sz="1800" dirty="0" smtClean="0"/>
              <a:t>technology that powers Bitcoin:</a:t>
            </a:r>
          </a:p>
          <a:p>
            <a:pPr lvl="1"/>
            <a:r>
              <a:rPr lang="en-US" sz="1400" dirty="0" smtClean="0"/>
              <a:t>“The </a:t>
            </a:r>
            <a:r>
              <a:rPr lang="en-US" sz="1400" dirty="0" err="1"/>
              <a:t>blockchain</a:t>
            </a:r>
            <a:r>
              <a:rPr lang="en-US" sz="1400" dirty="0"/>
              <a:t> is a distributed database that provides </a:t>
            </a:r>
            <a:r>
              <a:rPr lang="en-US" sz="1400" dirty="0" smtClean="0"/>
              <a:t>an</a:t>
            </a:r>
            <a:br>
              <a:rPr lang="en-US" sz="1400" dirty="0" smtClean="0"/>
            </a:br>
            <a:r>
              <a:rPr lang="en-US" sz="1400" b="1" dirty="0" smtClean="0"/>
              <a:t>unalterable</a:t>
            </a:r>
            <a:r>
              <a:rPr lang="en-US" sz="1400" b="1" dirty="0"/>
              <a:t>, (semi-)public record </a:t>
            </a:r>
            <a:r>
              <a:rPr lang="en-US" sz="1400" dirty="0"/>
              <a:t>of digital </a:t>
            </a:r>
            <a:r>
              <a:rPr lang="en-US" sz="1400" dirty="0" smtClean="0"/>
              <a:t>transactions.</a:t>
            </a:r>
          </a:p>
          <a:p>
            <a:pPr lvl="1"/>
            <a:r>
              <a:rPr lang="en-US" sz="1400" dirty="0" smtClean="0"/>
              <a:t>Each </a:t>
            </a:r>
            <a:r>
              <a:rPr lang="en-US" sz="1400" dirty="0"/>
              <a:t>block aggregates a timestamped batch of </a:t>
            </a:r>
            <a:r>
              <a:rPr lang="en-US" sz="1400" dirty="0" smtClean="0"/>
              <a:t>transactions</a:t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/>
              <a:t>be included in the ledger – or rather, in the </a:t>
            </a:r>
            <a:r>
              <a:rPr lang="en-US" sz="1400" dirty="0" err="1" smtClean="0"/>
              <a:t>blockchain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Each </a:t>
            </a:r>
            <a:r>
              <a:rPr lang="en-US" sz="1400" dirty="0"/>
              <a:t>block is identified by a </a:t>
            </a:r>
            <a:r>
              <a:rPr lang="en-US" sz="1400" b="1" dirty="0"/>
              <a:t>cryptographic </a:t>
            </a:r>
            <a:r>
              <a:rPr lang="en-US" sz="1400" b="1" dirty="0" smtClean="0"/>
              <a:t>signature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These </a:t>
            </a:r>
            <a:r>
              <a:rPr lang="en-US" sz="1400" dirty="0"/>
              <a:t>blocks are all back-linked; that is, they refer to </a:t>
            </a:r>
            <a:r>
              <a:rPr lang="en-US" sz="1400" dirty="0" smtClean="0"/>
              <a:t>the</a:t>
            </a:r>
            <a:br>
              <a:rPr lang="en-US" sz="1400" dirty="0" smtClean="0"/>
            </a:br>
            <a:r>
              <a:rPr lang="en-US" sz="1400" dirty="0" smtClean="0"/>
              <a:t>signature</a:t>
            </a:r>
            <a:r>
              <a:rPr lang="en-US" sz="1400" dirty="0"/>
              <a:t> </a:t>
            </a:r>
            <a:r>
              <a:rPr lang="en-US" sz="1400" dirty="0" smtClean="0"/>
              <a:t>of </a:t>
            </a:r>
            <a:r>
              <a:rPr lang="en-US" sz="1400" dirty="0"/>
              <a:t>the previous block in the chain, and </a:t>
            </a:r>
            <a:r>
              <a:rPr lang="en-US" sz="1400" b="1" dirty="0"/>
              <a:t>that </a:t>
            </a:r>
            <a:r>
              <a:rPr lang="en-US" sz="1400" b="1" dirty="0" smtClean="0"/>
              <a:t>chain</a:t>
            </a:r>
            <a:br>
              <a:rPr lang="en-US" sz="1400" b="1" dirty="0" smtClean="0"/>
            </a:br>
            <a:r>
              <a:rPr lang="en-US" sz="1400" b="1" dirty="0" smtClean="0"/>
              <a:t>can </a:t>
            </a:r>
            <a:r>
              <a:rPr lang="en-US" sz="1400" b="1" dirty="0"/>
              <a:t>be traced </a:t>
            </a:r>
            <a:r>
              <a:rPr lang="en-US" sz="1400" b="1" dirty="0" smtClean="0"/>
              <a:t>all the </a:t>
            </a:r>
            <a:r>
              <a:rPr lang="en-US" sz="1400" b="1" dirty="0"/>
              <a:t>way back to the very first block </a:t>
            </a:r>
            <a:r>
              <a:rPr lang="en-US" sz="1400" b="1" dirty="0" smtClean="0"/>
              <a:t>created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As </a:t>
            </a:r>
            <a:r>
              <a:rPr lang="en-US" sz="1400" dirty="0"/>
              <a:t>such, the </a:t>
            </a:r>
            <a:r>
              <a:rPr lang="en-US" sz="1400" dirty="0" err="1"/>
              <a:t>blockchain</a:t>
            </a:r>
            <a:r>
              <a:rPr lang="en-US" sz="1400" dirty="0"/>
              <a:t> contains </a:t>
            </a:r>
            <a:r>
              <a:rPr lang="en-US" sz="1400" b="1" dirty="0"/>
              <a:t>an un-editable record of all the transactions made</a:t>
            </a:r>
            <a:r>
              <a:rPr lang="en-US" sz="1400" dirty="0" smtClean="0"/>
              <a:t>.”</a:t>
            </a:r>
          </a:p>
          <a:p>
            <a:r>
              <a:rPr lang="en-US" sz="1800" dirty="0"/>
              <a:t>From </a:t>
            </a:r>
            <a:r>
              <a:rPr lang="en-US" sz="1800" dirty="0" smtClean="0"/>
              <a:t>Audrey Watters / Hack Education: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hackeducation.com/2016/04/07/blockchain-education-guide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0816" y="2996785"/>
            <a:ext cx="2489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Audrey Watters / </a:t>
            </a:r>
            <a:r>
              <a:rPr lang="en-US" sz="1100" dirty="0"/>
              <a:t>Hack </a:t>
            </a:r>
            <a:r>
              <a:rPr lang="en-US" sz="1100" dirty="0" smtClean="0"/>
              <a:t>Education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812" y="721490"/>
            <a:ext cx="3155188" cy="22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smtClean="0"/>
              <a:t>What’s next?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1" y="670000"/>
            <a:ext cx="5940657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Some issues</a:t>
            </a:r>
            <a:endParaRPr lang="en-US" sz="1800" b="1" dirty="0" smtClean="0"/>
          </a:p>
          <a:p>
            <a:r>
              <a:rPr lang="en-US" sz="1800" dirty="0" smtClean="0"/>
              <a:t>Public/private? cf. GDPR + initiatives like </a:t>
            </a:r>
            <a:r>
              <a:rPr lang="en-US" sz="1800" dirty="0" err="1" smtClean="0"/>
              <a:t>Sovrin</a:t>
            </a:r>
            <a:r>
              <a:rPr lang="en-US" sz="1800" dirty="0"/>
              <a:t> </a:t>
            </a:r>
            <a:r>
              <a:rPr lang="en-US" sz="1800" dirty="0" smtClean="0"/>
              <a:t>self-sovereign identities </a:t>
            </a:r>
            <a:r>
              <a:rPr lang="en-US" sz="1800" dirty="0" smtClean="0">
                <a:hlinkClick r:id="rId3"/>
              </a:rPr>
              <a:t>https://sovrin.org</a:t>
            </a:r>
            <a:endParaRPr lang="en-US" sz="1800" dirty="0" smtClean="0"/>
          </a:p>
          <a:p>
            <a:r>
              <a:rPr lang="en-US" sz="1800" dirty="0" smtClean="0"/>
              <a:t>Immutable? See </a:t>
            </a:r>
            <a:r>
              <a:rPr lang="en-US" sz="1800" dirty="0"/>
              <a:t>Accenture’s </a:t>
            </a:r>
            <a:r>
              <a:rPr lang="en-US" sz="1800" dirty="0" smtClean="0"/>
              <a:t>“chameleon hash” </a:t>
            </a:r>
            <a:r>
              <a:rPr lang="en-US" sz="1800" dirty="0"/>
              <a:t>work </a:t>
            </a:r>
            <a:r>
              <a:rPr lang="en-US" sz="1800" dirty="0">
                <a:hlinkClick r:id="rId4"/>
              </a:rPr>
              <a:t>http://fortune.com/2016/09/20/accenture-blockchain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r>
              <a:rPr lang="en-US" sz="1800" dirty="0" err="1" smtClean="0"/>
              <a:t>Permissionless</a:t>
            </a:r>
            <a:r>
              <a:rPr lang="en-US" sz="1800" dirty="0" smtClean="0"/>
              <a:t> or permissioned?</a:t>
            </a:r>
          </a:p>
          <a:p>
            <a:r>
              <a:rPr lang="en-US" sz="1800" dirty="0" smtClean="0"/>
              <a:t>Real data on the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, or just a cryptographic</a:t>
            </a:r>
            <a:br>
              <a:rPr lang="en-US" sz="1800" dirty="0" smtClean="0"/>
            </a:br>
            <a:r>
              <a:rPr lang="en-US" sz="1800" dirty="0" smtClean="0"/>
              <a:t>hash (fingerprint) of the real data?</a:t>
            </a:r>
          </a:p>
          <a:p>
            <a:r>
              <a:rPr lang="en-US" sz="1800" dirty="0" smtClean="0"/>
              <a:t>Proof of work versus proof of stake, aka “do I need to</a:t>
            </a:r>
            <a:br>
              <a:rPr lang="en-US" sz="1800" dirty="0" smtClean="0"/>
            </a:br>
            <a:r>
              <a:rPr lang="en-US" sz="1800" dirty="0" smtClean="0"/>
              <a:t>use vast amounts of compute time to mine virtual coins?”</a:t>
            </a:r>
          </a:p>
          <a:p>
            <a:r>
              <a:rPr lang="en-US" sz="1800" dirty="0" smtClean="0"/>
              <a:t>Transaction speed and potential scaling issues</a:t>
            </a:r>
          </a:p>
          <a:p>
            <a:r>
              <a:rPr lang="en-US" sz="1800" dirty="0" smtClean="0"/>
              <a:t>Hippies versus nerds </a:t>
            </a:r>
            <a:r>
              <a:rPr lang="en-US" sz="1800" dirty="0" smtClean="0">
                <a:sym typeface="Wingdings"/>
              </a:rPr>
              <a:t>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039" y="724679"/>
            <a:ext cx="3198761" cy="2399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8787" y="3178429"/>
            <a:ext cx="24978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Photo CC </a:t>
            </a:r>
            <a:r>
              <a:rPr lang="en-US" sz="1100" dirty="0" smtClean="0"/>
              <a:t>BY </a:t>
            </a:r>
            <a:r>
              <a:rPr lang="en-US" sz="1100" dirty="0"/>
              <a:t>Flickr user </a:t>
            </a:r>
            <a:r>
              <a:rPr lang="en-US" sz="1100" dirty="0" err="1"/>
              <a:t>arenamontanus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613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8706799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Conclusions</a:t>
            </a:r>
            <a:endParaRPr lang="en-US" sz="1800" b="1" dirty="0" smtClean="0"/>
          </a:p>
          <a:p>
            <a:r>
              <a:rPr lang="en-US" sz="1800" dirty="0" smtClean="0"/>
              <a:t>Lots of potentially transformational</a:t>
            </a:r>
            <a:br>
              <a:rPr lang="en-US" sz="1800" dirty="0" smtClean="0"/>
            </a:br>
            <a:r>
              <a:rPr lang="en-US" sz="1800" dirty="0" smtClean="0"/>
              <a:t>applications for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/ distributed</a:t>
            </a:r>
            <a:br>
              <a:rPr lang="en-US" sz="1800" dirty="0" smtClean="0"/>
            </a:br>
            <a:r>
              <a:rPr lang="en-US" sz="1800" dirty="0" smtClean="0"/>
              <a:t>ledgers in research and education</a:t>
            </a:r>
          </a:p>
          <a:p>
            <a:r>
              <a:rPr lang="en-US" sz="1800" dirty="0" smtClean="0"/>
              <a:t>But</a:t>
            </a:r>
            <a:r>
              <a:rPr lang="mr-IN" sz="1800" dirty="0" smtClean="0"/>
              <a:t>…</a:t>
            </a:r>
            <a:r>
              <a:rPr lang="en-US" sz="1800" dirty="0" smtClean="0"/>
              <a:t> we are still at the “28k modem”</a:t>
            </a:r>
            <a:br>
              <a:rPr lang="en-US" sz="1800" dirty="0" smtClean="0"/>
            </a:br>
            <a:r>
              <a:rPr lang="en-US" sz="1800" dirty="0" smtClean="0"/>
              <a:t>stage, comparable with early web</a:t>
            </a:r>
          </a:p>
          <a:p>
            <a:r>
              <a:rPr lang="en-US" sz="1800" dirty="0" smtClean="0"/>
              <a:t>Avoid the pointless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project!</a:t>
            </a:r>
          </a:p>
          <a:p>
            <a:r>
              <a:rPr lang="en-US" sz="1800" dirty="0" smtClean="0"/>
              <a:t>Potential collaborators are global as well as local</a:t>
            </a:r>
          </a:p>
          <a:p>
            <a:r>
              <a:rPr lang="en-US" sz="1800" dirty="0" smtClean="0"/>
              <a:t>Lots of interesting presentations at the recent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</a:t>
            </a:r>
            <a:r>
              <a:rPr lang="en-US" sz="1800" dirty="0"/>
              <a:t>in Education conference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www.bcined2017.nl</a:t>
            </a:r>
            <a:endParaRPr lang="en-US" sz="1800" dirty="0"/>
          </a:p>
          <a:p>
            <a:r>
              <a:rPr lang="en-US" sz="1800" dirty="0" smtClean="0"/>
              <a:t>Shout out for the OU’s Open </a:t>
            </a:r>
            <a:r>
              <a:rPr lang="en-US" sz="1800" dirty="0" err="1" smtClean="0"/>
              <a:t>Blockchain</a:t>
            </a:r>
            <a:r>
              <a:rPr lang="en-US" sz="1800" dirty="0"/>
              <a:t> R&amp;D -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blockchain.open.ac.uk</a:t>
            </a:r>
            <a:endParaRPr lang="en-US" sz="1800" dirty="0" smtClean="0"/>
          </a:p>
          <a:p>
            <a:r>
              <a:rPr lang="en-US" sz="1800" dirty="0" smtClean="0"/>
              <a:t>Jisc horizon scanning report coming soon - see </a:t>
            </a:r>
            <a:r>
              <a:rPr lang="en-US" sz="1800" dirty="0" smtClean="0">
                <a:hlinkClick r:id="rId5"/>
              </a:rPr>
              <a:t>http://foresight.jiscinvolve.org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smtClean="0"/>
              <a:t>What’s next?</a:t>
            </a:r>
            <a:endParaRPr lang="en-GB" sz="23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50193" y="2812016"/>
            <a:ext cx="3180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Ethereum</a:t>
            </a:r>
            <a:r>
              <a:rPr lang="en-US" sz="1100" dirty="0"/>
              <a:t> network stats - from </a:t>
            </a:r>
            <a:r>
              <a:rPr lang="en-US" sz="1100" dirty="0">
                <a:hlinkClick r:id="rId6"/>
              </a:rPr>
              <a:t>https://ethstats.net</a:t>
            </a:r>
            <a:r>
              <a:rPr lang="en-US" sz="1100" dirty="0" smtClean="0">
                <a:hlinkClick r:id="rId6"/>
              </a:rPr>
              <a:t>/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979" y="654709"/>
            <a:ext cx="3969821" cy="21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8706799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Conclusions</a:t>
            </a:r>
            <a:endParaRPr lang="en-US" sz="1800" b="1" dirty="0" smtClean="0"/>
          </a:p>
          <a:p>
            <a:r>
              <a:rPr lang="en-US" sz="1800" dirty="0" smtClean="0"/>
              <a:t>Lots of potentially transformational</a:t>
            </a:r>
            <a:br>
              <a:rPr lang="en-US" sz="1800" dirty="0" smtClean="0"/>
            </a:br>
            <a:r>
              <a:rPr lang="en-US" sz="1800" dirty="0" smtClean="0"/>
              <a:t>applications for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/ distributed</a:t>
            </a:r>
            <a:br>
              <a:rPr lang="en-US" sz="1800" dirty="0" smtClean="0"/>
            </a:br>
            <a:r>
              <a:rPr lang="en-US" sz="1800" dirty="0" smtClean="0"/>
              <a:t>ledgers in research and education</a:t>
            </a:r>
          </a:p>
          <a:p>
            <a:r>
              <a:rPr lang="en-US" sz="1800" dirty="0" smtClean="0"/>
              <a:t>But</a:t>
            </a:r>
            <a:r>
              <a:rPr lang="mr-IN" sz="1800" dirty="0" smtClean="0"/>
              <a:t>…</a:t>
            </a:r>
            <a:r>
              <a:rPr lang="en-US" sz="1800" dirty="0" smtClean="0"/>
              <a:t> we are still at the “28k modem”</a:t>
            </a:r>
            <a:br>
              <a:rPr lang="en-US" sz="1800" dirty="0" smtClean="0"/>
            </a:br>
            <a:r>
              <a:rPr lang="en-US" sz="1800" dirty="0" smtClean="0"/>
              <a:t>stage, comparable with early web</a:t>
            </a:r>
          </a:p>
          <a:p>
            <a:r>
              <a:rPr lang="en-US" sz="1800" dirty="0" smtClean="0"/>
              <a:t>Avoid the pointless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project!</a:t>
            </a:r>
          </a:p>
          <a:p>
            <a:r>
              <a:rPr lang="en-US" sz="1800" dirty="0" smtClean="0"/>
              <a:t>Potential collaborators are global as well as local</a:t>
            </a:r>
          </a:p>
          <a:p>
            <a:r>
              <a:rPr lang="en-US" sz="1800" dirty="0" smtClean="0"/>
              <a:t>Lots of interesting presentations at the recent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</a:t>
            </a:r>
            <a:r>
              <a:rPr lang="en-US" sz="1800" dirty="0"/>
              <a:t>in Education conference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www.bcined2017.nl</a:t>
            </a:r>
            <a:endParaRPr lang="en-US" sz="1800" dirty="0"/>
          </a:p>
          <a:p>
            <a:r>
              <a:rPr lang="en-US" sz="1800" dirty="0" smtClean="0"/>
              <a:t>Shout out for the OU’s Open </a:t>
            </a:r>
            <a:r>
              <a:rPr lang="en-US" sz="1800" dirty="0" err="1" smtClean="0"/>
              <a:t>Blockchain</a:t>
            </a:r>
            <a:r>
              <a:rPr lang="en-US" sz="1800" dirty="0"/>
              <a:t> R&amp;D -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blockchain.open.ac.uk</a:t>
            </a:r>
            <a:endParaRPr lang="en-US" sz="1800" dirty="0" smtClean="0"/>
          </a:p>
          <a:p>
            <a:r>
              <a:rPr lang="en-US" sz="1800" dirty="0" smtClean="0"/>
              <a:t>Jisc horizon scanning report coming soon - see </a:t>
            </a:r>
            <a:r>
              <a:rPr lang="en-US" sz="1800" dirty="0" smtClean="0">
                <a:hlinkClick r:id="rId5"/>
              </a:rPr>
              <a:t>http://foresight.jiscinvolve.org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smtClean="0"/>
              <a:t>What’s next?</a:t>
            </a:r>
            <a:endParaRPr lang="en-GB" sz="23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Blockchain</a:t>
            </a:r>
            <a:r>
              <a:rPr lang="en-GB" dirty="0" smtClean="0"/>
              <a:t>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50193" y="2812016"/>
            <a:ext cx="3180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Ethereum</a:t>
            </a:r>
            <a:r>
              <a:rPr lang="en-US" sz="1100" dirty="0"/>
              <a:t> network stats - from </a:t>
            </a:r>
            <a:r>
              <a:rPr lang="en-US" sz="1100" dirty="0">
                <a:hlinkClick r:id="rId6"/>
              </a:rPr>
              <a:t>https://ethstats.net</a:t>
            </a:r>
            <a:r>
              <a:rPr lang="en-US" sz="1100" dirty="0" smtClean="0">
                <a:hlinkClick r:id="rId6"/>
              </a:rPr>
              <a:t>/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979" y="654709"/>
            <a:ext cx="3969821" cy="2140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979" y="608806"/>
            <a:ext cx="6297200" cy="406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1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Continue the conversation…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7337779" y="4612214"/>
            <a:ext cx="1572222" cy="27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Except where otherwise noted, this work is licensed under CC-BY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622871" y="2383288"/>
            <a:ext cx="3898257" cy="13849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DE481C"/>
              </a:buClr>
              <a:buSzPct val="120000"/>
              <a:buFont typeface="Lucida Grande"/>
              <a:buNone/>
              <a:defRPr sz="2000" b="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20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8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Martin Hamilton</a:t>
            </a:r>
          </a:p>
          <a:p>
            <a:r>
              <a:rPr lang="en-GB" dirty="0"/>
              <a:t>Futurist, </a:t>
            </a:r>
            <a:r>
              <a:rPr lang="en-GB" dirty="0" smtClean="0"/>
              <a:t>Jisc</a:t>
            </a:r>
            <a:endParaRPr lang="en-GB" dirty="0"/>
          </a:p>
          <a:p>
            <a:endParaRPr lang="en-GB" b="1" dirty="0">
              <a:solidFill>
                <a:srgbClr val="DE481C"/>
              </a:solidFill>
            </a:endParaRPr>
          </a:p>
          <a:p>
            <a:r>
              <a:rPr lang="en-GB" b="1" dirty="0">
                <a:solidFill>
                  <a:srgbClr val="DE481C"/>
                </a:solidFill>
              </a:rPr>
              <a:t>@martin_hamilton</a:t>
            </a:r>
          </a:p>
          <a:p>
            <a:r>
              <a:rPr lang="en-GB" b="1" dirty="0">
                <a:solidFill>
                  <a:srgbClr val="DE481C"/>
                </a:solidFill>
              </a:rPr>
              <a:t>martin.hamilton@jisc.ac.uk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779" y="4284430"/>
            <a:ext cx="912569" cy="31928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6678-8FBB-6A49-A815-27E6D1197162}" type="datetime1">
              <a:rPr lang="en-GB" smtClean="0"/>
              <a:t>27/09/2017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8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smtClean="0"/>
              <a:t>About Jisc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5499289" cy="45847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dirty="0" smtClean="0"/>
              <a:t>Not-for-profit company serving the HE, FE and skills community:</a:t>
            </a:r>
          </a:p>
          <a:p>
            <a:pPr lvl="1"/>
            <a:r>
              <a:rPr lang="en-US" sz="1600" dirty="0" smtClean="0"/>
              <a:t>18 million users of </a:t>
            </a:r>
            <a:r>
              <a:rPr lang="en-US" sz="1600" b="1" dirty="0" smtClean="0"/>
              <a:t>shared services </a:t>
            </a:r>
            <a:r>
              <a:rPr lang="en-US" sz="1600" dirty="0" smtClean="0"/>
              <a:t>like Janet, </a:t>
            </a:r>
            <a:r>
              <a:rPr lang="en-US" sz="1600" dirty="0" err="1" smtClean="0"/>
              <a:t>eduroam</a:t>
            </a:r>
            <a:r>
              <a:rPr lang="en-US" sz="1600" dirty="0" smtClean="0"/>
              <a:t>,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JiscMail</a:t>
            </a:r>
            <a:r>
              <a:rPr lang="en-US" sz="1600" dirty="0" smtClean="0"/>
              <a:t>, shared data </a:t>
            </a:r>
            <a:r>
              <a:rPr lang="en-US" sz="1600" dirty="0" err="1" smtClean="0"/>
              <a:t>centres</a:t>
            </a:r>
            <a:endParaRPr lang="en-US" sz="1600" dirty="0" smtClean="0"/>
          </a:p>
          <a:p>
            <a:pPr lvl="1"/>
            <a:r>
              <a:rPr lang="en-US" sz="1600" dirty="0" smtClean="0"/>
              <a:t>Devising </a:t>
            </a:r>
            <a:r>
              <a:rPr lang="en-US" sz="1600" b="1" dirty="0"/>
              <a:t>n</a:t>
            </a:r>
            <a:r>
              <a:rPr lang="en-US" sz="1600" b="1" dirty="0" smtClean="0"/>
              <a:t>ational deals</a:t>
            </a:r>
            <a:r>
              <a:rPr lang="en-US" sz="1600" dirty="0" smtClean="0"/>
              <a:t> </a:t>
            </a:r>
            <a:r>
              <a:rPr lang="en-US" sz="1600" dirty="0"/>
              <a:t>with IT </a:t>
            </a:r>
            <a:r>
              <a:rPr lang="en-US" sz="1600" dirty="0" smtClean="0"/>
              <a:t>vendors and publishers, e.g. </a:t>
            </a:r>
            <a:r>
              <a:rPr lang="en-US" sz="1600" dirty="0" smtClean="0"/>
              <a:t>Amazon, Google, Microsoft, Elsevier and Springer</a:t>
            </a:r>
            <a:endParaRPr lang="en-US" sz="1600" dirty="0" smtClean="0"/>
          </a:p>
          <a:p>
            <a:pPr lvl="1"/>
            <a:r>
              <a:rPr lang="en-US" sz="1600" dirty="0" smtClean="0"/>
              <a:t>Providing </a:t>
            </a:r>
            <a:r>
              <a:rPr lang="en-US" sz="1600" b="1" dirty="0"/>
              <a:t>advice &amp; </a:t>
            </a:r>
            <a:r>
              <a:rPr lang="en-US" sz="1600" b="1" dirty="0" smtClean="0"/>
              <a:t>guidance </a:t>
            </a:r>
            <a:r>
              <a:rPr lang="en-US" sz="1600" dirty="0" smtClean="0"/>
              <a:t>to the sector on digital technologies in research and education</a:t>
            </a:r>
            <a:endParaRPr lang="en-US" sz="1600" dirty="0"/>
          </a:p>
          <a:p>
            <a:r>
              <a:rPr lang="en-US" sz="1800" dirty="0"/>
              <a:t>My role: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Leading a small group exploring emerging technologies like Augmented Reality and brain computer interfaces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Helping institutions devise/implement digital strategies and building evidence base around new </a:t>
            </a:r>
            <a:r>
              <a:rPr lang="en-US" sz="1600" dirty="0" smtClean="0">
                <a:solidFill>
                  <a:schemeClr val="tx1"/>
                </a:solidFill>
              </a:rPr>
              <a:t>technologies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031B-09A0-EF48-AC0F-3AB9407E585A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472" y="670000"/>
            <a:ext cx="2840528" cy="37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34000" y="670000"/>
            <a:ext cx="5499289" cy="4584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Not-for-profit company serving the HE, FE and skills community:</a:t>
            </a:r>
          </a:p>
          <a:p>
            <a:pPr lvl="1"/>
            <a:r>
              <a:rPr lang="en-US" sz="1600" dirty="0" smtClean="0"/>
              <a:t>18 million users of </a:t>
            </a:r>
            <a:r>
              <a:rPr lang="en-US" sz="1600" b="1" dirty="0" smtClean="0"/>
              <a:t>shared services </a:t>
            </a:r>
            <a:r>
              <a:rPr lang="en-US" sz="1600" dirty="0" smtClean="0"/>
              <a:t>like Janet, </a:t>
            </a:r>
            <a:r>
              <a:rPr lang="en-US" sz="1600" dirty="0" err="1" smtClean="0"/>
              <a:t>eduroam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err="1" smtClean="0"/>
              <a:t>JiscMail</a:t>
            </a:r>
            <a:r>
              <a:rPr lang="en-US" sz="1600" dirty="0" smtClean="0"/>
              <a:t>, shared data </a:t>
            </a:r>
            <a:r>
              <a:rPr lang="en-US" sz="1600" dirty="0" err="1" smtClean="0"/>
              <a:t>centres</a:t>
            </a:r>
            <a:endParaRPr lang="en-US" sz="1600" dirty="0" smtClean="0"/>
          </a:p>
          <a:p>
            <a:pPr lvl="1"/>
            <a:r>
              <a:rPr lang="en-US" sz="1600" dirty="0" smtClean="0"/>
              <a:t>Devising </a:t>
            </a:r>
            <a:r>
              <a:rPr lang="en-US" sz="1600" b="1" dirty="0" smtClean="0"/>
              <a:t>national deals</a:t>
            </a:r>
            <a:r>
              <a:rPr lang="en-US" sz="1600" dirty="0" smtClean="0"/>
              <a:t> with IT vendors and publishers, e.g. Amazon, Google, Microsoft, Elsevier and Springer</a:t>
            </a:r>
          </a:p>
          <a:p>
            <a:pPr lvl="1"/>
            <a:r>
              <a:rPr lang="en-US" sz="1600" dirty="0" smtClean="0"/>
              <a:t>Providing </a:t>
            </a:r>
            <a:r>
              <a:rPr lang="en-US" sz="1600" b="1" dirty="0" smtClean="0"/>
              <a:t>advice &amp; guidance </a:t>
            </a:r>
            <a:r>
              <a:rPr lang="en-US" sz="1600" dirty="0" smtClean="0"/>
              <a:t>to the sector on digital technologies in research and education</a:t>
            </a:r>
          </a:p>
          <a:p>
            <a:r>
              <a:rPr lang="en-US" sz="1800" dirty="0" smtClean="0"/>
              <a:t>My role: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Leading a small group exploring emerging technologies like Augmented Reality and brain computer interfaces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Helping institutions devise/implement digital strategies and building evidence base around new technologies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smtClean="0"/>
              <a:t>About Jisc</a:t>
            </a:r>
            <a:endParaRPr lang="en-GB" sz="23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598B-700C-474C-8250-D7C8D9907792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472" y="670000"/>
            <a:ext cx="2840528" cy="3700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21" y="674734"/>
            <a:ext cx="3836779" cy="390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5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5499289" cy="45847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dirty="0" smtClean="0"/>
              <a:t>Not-for-profit company serving the HE, FE and skills community:</a:t>
            </a:r>
          </a:p>
          <a:p>
            <a:pPr lvl="1"/>
            <a:r>
              <a:rPr lang="en-US" sz="1600" dirty="0" smtClean="0"/>
              <a:t>18 million users of </a:t>
            </a:r>
            <a:r>
              <a:rPr lang="en-US" sz="1600" b="1" dirty="0" smtClean="0"/>
              <a:t>shared services </a:t>
            </a:r>
            <a:r>
              <a:rPr lang="en-US" sz="1600" dirty="0" smtClean="0"/>
              <a:t>like Janet, </a:t>
            </a:r>
            <a:r>
              <a:rPr lang="en-US" sz="1600" dirty="0" err="1" smtClean="0"/>
              <a:t>eduroam</a:t>
            </a:r>
            <a:r>
              <a:rPr lang="en-US" sz="1600" dirty="0" smtClean="0"/>
              <a:t>,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JiscMail</a:t>
            </a:r>
            <a:r>
              <a:rPr lang="en-US" sz="1600" dirty="0" smtClean="0"/>
              <a:t>, shared data </a:t>
            </a:r>
            <a:r>
              <a:rPr lang="en-US" sz="1600" dirty="0" err="1" smtClean="0"/>
              <a:t>centres</a:t>
            </a:r>
            <a:endParaRPr lang="en-US" sz="1600" dirty="0" smtClean="0"/>
          </a:p>
          <a:p>
            <a:pPr lvl="1"/>
            <a:r>
              <a:rPr lang="en-US" sz="1600" dirty="0" smtClean="0"/>
              <a:t>Devising </a:t>
            </a:r>
            <a:r>
              <a:rPr lang="en-US" sz="1600" b="1" dirty="0"/>
              <a:t>n</a:t>
            </a:r>
            <a:r>
              <a:rPr lang="en-US" sz="1600" b="1" dirty="0" smtClean="0"/>
              <a:t>ational deals</a:t>
            </a:r>
            <a:r>
              <a:rPr lang="en-US" sz="1600" dirty="0" smtClean="0"/>
              <a:t> </a:t>
            </a:r>
            <a:r>
              <a:rPr lang="en-US" sz="1600" dirty="0"/>
              <a:t>with IT </a:t>
            </a:r>
            <a:r>
              <a:rPr lang="en-US" sz="1600" dirty="0" smtClean="0"/>
              <a:t>vendors and publishers, e.g. </a:t>
            </a:r>
            <a:r>
              <a:rPr lang="en-US" sz="1600" dirty="0" smtClean="0"/>
              <a:t>Amazon, Google, Microsoft, Elsevier and Springer</a:t>
            </a:r>
            <a:endParaRPr lang="en-US" sz="1600" dirty="0" smtClean="0"/>
          </a:p>
          <a:p>
            <a:pPr lvl="1"/>
            <a:r>
              <a:rPr lang="en-US" sz="1600" dirty="0" smtClean="0"/>
              <a:t>Providing </a:t>
            </a:r>
            <a:r>
              <a:rPr lang="en-US" sz="1600" b="1" dirty="0"/>
              <a:t>advice &amp; </a:t>
            </a:r>
            <a:r>
              <a:rPr lang="en-US" sz="1600" b="1" dirty="0" smtClean="0"/>
              <a:t>guidance </a:t>
            </a:r>
            <a:r>
              <a:rPr lang="en-US" sz="1600" dirty="0" smtClean="0"/>
              <a:t>to the sector on digital technologies in research and education</a:t>
            </a:r>
            <a:endParaRPr lang="en-US" sz="1600" dirty="0"/>
          </a:p>
          <a:p>
            <a:r>
              <a:rPr lang="en-US" sz="1800" dirty="0"/>
              <a:t>My role: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Leading a small group exploring emerging technologies like Augmented Reality and brain computer interfaces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Helping institutions devise/implement digital strategies and building evidence base around new </a:t>
            </a:r>
            <a:r>
              <a:rPr lang="en-US" sz="1600" dirty="0" smtClean="0">
                <a:solidFill>
                  <a:schemeClr val="tx1"/>
                </a:solidFill>
              </a:rPr>
              <a:t>technologies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smtClean="0"/>
              <a:t>About Jisc</a:t>
            </a:r>
            <a:endParaRPr lang="en-GB" sz="23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9F-C77D-2243-AEBB-212E932C5C67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472" y="670000"/>
            <a:ext cx="2840528" cy="3700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21" y="674734"/>
            <a:ext cx="3836779" cy="390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221" y="583132"/>
            <a:ext cx="3130677" cy="417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9736" y="1710000"/>
            <a:ext cx="7740264" cy="430887"/>
          </a:xfrm>
        </p:spPr>
        <p:txBody>
          <a:bodyPr/>
          <a:lstStyle/>
          <a:p>
            <a:r>
              <a:rPr lang="en-GB" dirty="0"/>
              <a:t>1</a:t>
            </a:r>
            <a:r>
              <a:rPr lang="en-GB" dirty="0" smtClean="0"/>
              <a:t>. </a:t>
            </a:r>
            <a:r>
              <a:rPr lang="en-GB" dirty="0" err="1" smtClean="0"/>
              <a:t>Blockchain’s</a:t>
            </a:r>
            <a:r>
              <a:rPr lang="en-GB" dirty="0" smtClean="0"/>
              <a:t> Bitcoin origins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7EA5-A3AA-C94B-8E40-A1BE137D8422}" type="datetime1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Blockchain’s</a:t>
            </a:r>
            <a:r>
              <a:rPr lang="en-GB" sz="2300" dirty="0" smtClean="0"/>
              <a:t> Bitcoin origins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1" y="670000"/>
            <a:ext cx="5462712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How we got here, part </a:t>
            </a:r>
            <a:r>
              <a:rPr lang="en-US" sz="1800" b="1" dirty="0" smtClean="0"/>
              <a:t>1</a:t>
            </a:r>
            <a:endParaRPr lang="en-US" sz="1800" b="1" dirty="0" smtClean="0"/>
          </a:p>
          <a:p>
            <a:r>
              <a:rPr lang="en-US" sz="1800" dirty="0" smtClean="0"/>
              <a:t>2007: “Satoshi </a:t>
            </a:r>
            <a:r>
              <a:rPr lang="en-US" sz="1800" dirty="0" err="1" smtClean="0"/>
              <a:t>Nakamoto</a:t>
            </a:r>
            <a:r>
              <a:rPr lang="en-US" sz="1800" dirty="0" smtClean="0"/>
              <a:t>” allegedly begins development of the Bitcoin virtual currency</a:t>
            </a:r>
          </a:p>
          <a:p>
            <a:r>
              <a:rPr lang="en-US" sz="1800" dirty="0" smtClean="0"/>
              <a:t>2009: Version 0.1 of Bitcoin is released on </a:t>
            </a:r>
            <a:r>
              <a:rPr lang="en-US" sz="1800" dirty="0" err="1" smtClean="0"/>
              <a:t>SourceForge</a:t>
            </a:r>
            <a:r>
              <a:rPr lang="en-US" sz="1800" dirty="0" smtClean="0"/>
              <a:t>, and the first transaction takes place</a:t>
            </a:r>
          </a:p>
          <a:p>
            <a:r>
              <a:rPr lang="en-US" sz="1800" dirty="0" smtClean="0"/>
              <a:t>2010: Programmer buys pizza for 10,000BTC</a:t>
            </a:r>
            <a:br>
              <a:rPr lang="en-US" sz="1800" dirty="0" smtClean="0"/>
            </a:br>
            <a:r>
              <a:rPr lang="en-US" sz="1800" dirty="0" smtClean="0"/>
              <a:t>(now worth $39,454,600!)</a:t>
            </a:r>
          </a:p>
          <a:p>
            <a:r>
              <a:rPr lang="en-US" sz="1800" dirty="0" smtClean="0"/>
              <a:t>2011: Silk Road “dark web” marketplace opens</a:t>
            </a:r>
          </a:p>
          <a:p>
            <a:r>
              <a:rPr lang="en-US" sz="1800" dirty="0" smtClean="0"/>
              <a:t>2011: 25% of the 21 million possible Bitcoins now generated through mining operations</a:t>
            </a:r>
          </a:p>
          <a:p>
            <a:r>
              <a:rPr lang="en-US" sz="1800" dirty="0" smtClean="0"/>
              <a:t>More at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://historyofbitcoin.org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64" y="670000"/>
            <a:ext cx="2916936" cy="2187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6119" y="2996785"/>
            <a:ext cx="2114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Photo CC BY-SA Flickr user </a:t>
            </a:r>
            <a:r>
              <a:rPr lang="en-US" sz="1100" dirty="0" err="1" smtClean="0"/>
              <a:t>fstorr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050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Blockchain’s</a:t>
            </a:r>
            <a:r>
              <a:rPr lang="en-GB" sz="2300" dirty="0" smtClean="0"/>
              <a:t> Bitcoin origins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7297509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How we got here, part </a:t>
            </a:r>
            <a:r>
              <a:rPr lang="en-US" sz="1800" b="1" dirty="0" smtClean="0"/>
              <a:t>2</a:t>
            </a:r>
            <a:endParaRPr lang="en-US" sz="1800" b="1" dirty="0" smtClean="0"/>
          </a:p>
          <a:p>
            <a:r>
              <a:rPr lang="en-US" sz="1800" dirty="0" err="1" smtClean="0"/>
              <a:t>Blockchain</a:t>
            </a:r>
            <a:r>
              <a:rPr lang="en-US" sz="1800" dirty="0" smtClean="0"/>
              <a:t> is the underlying distributed ledger</a:t>
            </a:r>
            <a:br>
              <a:rPr lang="en-US" sz="1800" dirty="0" smtClean="0"/>
            </a:br>
            <a:r>
              <a:rPr lang="en-US" sz="1800" dirty="0" smtClean="0"/>
              <a:t>technology that powers Bitcoin:</a:t>
            </a:r>
          </a:p>
          <a:p>
            <a:pPr lvl="1"/>
            <a:r>
              <a:rPr lang="en-US" sz="1400" dirty="0" smtClean="0"/>
              <a:t>“The </a:t>
            </a:r>
            <a:r>
              <a:rPr lang="en-US" sz="1400" dirty="0" err="1"/>
              <a:t>blockchain</a:t>
            </a:r>
            <a:r>
              <a:rPr lang="en-US" sz="1400" dirty="0"/>
              <a:t> is a distributed database that provides </a:t>
            </a:r>
            <a:r>
              <a:rPr lang="en-US" sz="1400" dirty="0" smtClean="0"/>
              <a:t>an</a:t>
            </a:r>
            <a:br>
              <a:rPr lang="en-US" sz="1400" dirty="0" smtClean="0"/>
            </a:br>
            <a:r>
              <a:rPr lang="en-US" sz="1400" dirty="0" smtClean="0"/>
              <a:t>unalterable</a:t>
            </a:r>
            <a:r>
              <a:rPr lang="en-US" sz="1400" dirty="0"/>
              <a:t>, (semi-)public record of digital </a:t>
            </a:r>
            <a:r>
              <a:rPr lang="en-US" sz="1400" dirty="0" smtClean="0"/>
              <a:t>transactions.</a:t>
            </a:r>
          </a:p>
          <a:p>
            <a:pPr lvl="1"/>
            <a:r>
              <a:rPr lang="en-US" sz="1400" dirty="0" smtClean="0"/>
              <a:t>Each </a:t>
            </a:r>
            <a:r>
              <a:rPr lang="en-US" sz="1400" dirty="0"/>
              <a:t>block aggregates a timestamped batch of </a:t>
            </a:r>
            <a:r>
              <a:rPr lang="en-US" sz="1400" dirty="0" smtClean="0"/>
              <a:t>transactions</a:t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/>
              <a:t>be included in the ledger – or rather, in the </a:t>
            </a:r>
            <a:r>
              <a:rPr lang="en-US" sz="1400" dirty="0" err="1" smtClean="0"/>
              <a:t>blockchain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Each </a:t>
            </a:r>
            <a:r>
              <a:rPr lang="en-US" sz="1400" dirty="0"/>
              <a:t>block is identified by a cryptographic </a:t>
            </a:r>
            <a:r>
              <a:rPr lang="en-US" sz="1400" dirty="0" smtClean="0"/>
              <a:t>signature.</a:t>
            </a:r>
          </a:p>
          <a:p>
            <a:pPr lvl="1"/>
            <a:r>
              <a:rPr lang="en-US" sz="1400" dirty="0" smtClean="0"/>
              <a:t>These </a:t>
            </a:r>
            <a:r>
              <a:rPr lang="en-US" sz="1400" dirty="0"/>
              <a:t>blocks are all back-linked; that is, they refer to </a:t>
            </a:r>
            <a:r>
              <a:rPr lang="en-US" sz="1400" dirty="0" smtClean="0"/>
              <a:t>the</a:t>
            </a:r>
            <a:br>
              <a:rPr lang="en-US" sz="1400" dirty="0" smtClean="0"/>
            </a:br>
            <a:r>
              <a:rPr lang="en-US" sz="1400" dirty="0" smtClean="0"/>
              <a:t>signature</a:t>
            </a:r>
            <a:r>
              <a:rPr lang="en-US" sz="1400" dirty="0"/>
              <a:t> </a:t>
            </a:r>
            <a:r>
              <a:rPr lang="en-US" sz="1400" dirty="0" smtClean="0"/>
              <a:t>of </a:t>
            </a:r>
            <a:r>
              <a:rPr lang="en-US" sz="1400" dirty="0"/>
              <a:t>the previous block in the chain, and that </a:t>
            </a:r>
            <a:r>
              <a:rPr lang="en-US" sz="1400" dirty="0" smtClean="0"/>
              <a:t>chain</a:t>
            </a:r>
            <a:br>
              <a:rPr lang="en-US" sz="1400" dirty="0" smtClean="0"/>
            </a:br>
            <a:r>
              <a:rPr lang="en-US" sz="1400" dirty="0" smtClean="0"/>
              <a:t>can </a:t>
            </a:r>
            <a:r>
              <a:rPr lang="en-US" sz="1400" dirty="0"/>
              <a:t>be traced </a:t>
            </a:r>
            <a:r>
              <a:rPr lang="en-US" sz="1400" dirty="0" smtClean="0"/>
              <a:t>all the </a:t>
            </a:r>
            <a:r>
              <a:rPr lang="en-US" sz="1400" dirty="0"/>
              <a:t>way back to the very first block </a:t>
            </a:r>
            <a:r>
              <a:rPr lang="en-US" sz="1400" dirty="0" smtClean="0"/>
              <a:t>created.</a:t>
            </a:r>
          </a:p>
          <a:p>
            <a:pPr lvl="1"/>
            <a:r>
              <a:rPr lang="en-US" sz="1400" dirty="0" smtClean="0"/>
              <a:t>As </a:t>
            </a:r>
            <a:r>
              <a:rPr lang="en-US" sz="1400" dirty="0"/>
              <a:t>such, the </a:t>
            </a:r>
            <a:r>
              <a:rPr lang="en-US" sz="1400" dirty="0" err="1"/>
              <a:t>blockchain</a:t>
            </a:r>
            <a:r>
              <a:rPr lang="en-US" sz="1400" dirty="0"/>
              <a:t> contains an un-editable record of all the transactions made</a:t>
            </a:r>
            <a:r>
              <a:rPr lang="en-US" sz="1400" dirty="0" smtClean="0"/>
              <a:t>.”</a:t>
            </a:r>
          </a:p>
          <a:p>
            <a:r>
              <a:rPr lang="en-US" sz="1800" dirty="0"/>
              <a:t>From </a:t>
            </a:r>
            <a:r>
              <a:rPr lang="en-US" sz="1800" dirty="0" smtClean="0"/>
              <a:t>Audrey Watters / Hack Education: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hackeducation.com/2016/04/07/blockchain-education-guide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0816" y="2996785"/>
            <a:ext cx="2489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Audrey Watters / </a:t>
            </a:r>
            <a:r>
              <a:rPr lang="en-US" sz="1100" dirty="0"/>
              <a:t>Hack </a:t>
            </a:r>
            <a:r>
              <a:rPr lang="en-US" sz="1100" dirty="0" smtClean="0"/>
              <a:t>Education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812" y="721490"/>
            <a:ext cx="3155188" cy="22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00" y="-114300"/>
            <a:ext cx="9144000" cy="558800"/>
          </a:xfrm>
        </p:spPr>
        <p:txBody>
          <a:bodyPr>
            <a:normAutofit/>
          </a:bodyPr>
          <a:lstStyle/>
          <a:p>
            <a:r>
              <a:rPr lang="en-GB" sz="2300" dirty="0" err="1" smtClean="0"/>
              <a:t>Blockchain’s</a:t>
            </a:r>
            <a:r>
              <a:rPr lang="en-GB" sz="2300" dirty="0" smtClean="0"/>
              <a:t> Bitcoin origins</a:t>
            </a:r>
            <a:endParaRPr lang="en-GB" sz="23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4000" y="670000"/>
            <a:ext cx="7297509" cy="458470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How we got here, part </a:t>
            </a:r>
            <a:r>
              <a:rPr lang="en-US" sz="1800" b="1" dirty="0" smtClean="0"/>
              <a:t>2</a:t>
            </a:r>
            <a:endParaRPr lang="en-US" sz="1800" b="1" dirty="0" smtClean="0"/>
          </a:p>
          <a:p>
            <a:r>
              <a:rPr lang="en-US" sz="1800" dirty="0" err="1" smtClean="0"/>
              <a:t>Blockchain</a:t>
            </a:r>
            <a:r>
              <a:rPr lang="en-US" sz="1800" dirty="0" smtClean="0"/>
              <a:t> is the underlying distributed ledger</a:t>
            </a:r>
            <a:br>
              <a:rPr lang="en-US" sz="1800" dirty="0" smtClean="0"/>
            </a:br>
            <a:r>
              <a:rPr lang="en-US" sz="1800" dirty="0" smtClean="0"/>
              <a:t>technology that powers Bitcoin:</a:t>
            </a:r>
          </a:p>
          <a:p>
            <a:pPr lvl="1"/>
            <a:r>
              <a:rPr lang="en-US" sz="1400" dirty="0" smtClean="0"/>
              <a:t>“The </a:t>
            </a:r>
            <a:r>
              <a:rPr lang="en-US" sz="1400" dirty="0" err="1"/>
              <a:t>blockchain</a:t>
            </a:r>
            <a:r>
              <a:rPr lang="en-US" sz="1400" dirty="0"/>
              <a:t> is a distributed database that provides </a:t>
            </a:r>
            <a:r>
              <a:rPr lang="en-US" sz="1400" dirty="0" smtClean="0"/>
              <a:t>an</a:t>
            </a:r>
            <a:br>
              <a:rPr lang="en-US" sz="1400" dirty="0" smtClean="0"/>
            </a:br>
            <a:r>
              <a:rPr lang="en-US" sz="1400" b="1" dirty="0" smtClean="0"/>
              <a:t>unalterable</a:t>
            </a:r>
            <a:r>
              <a:rPr lang="en-US" sz="1400" b="1" dirty="0"/>
              <a:t>, (semi-)public record </a:t>
            </a:r>
            <a:r>
              <a:rPr lang="en-US" sz="1400" dirty="0"/>
              <a:t>of digital </a:t>
            </a:r>
            <a:r>
              <a:rPr lang="en-US" sz="1400" dirty="0" smtClean="0"/>
              <a:t>transactions.</a:t>
            </a:r>
          </a:p>
          <a:p>
            <a:pPr lvl="1"/>
            <a:r>
              <a:rPr lang="en-US" sz="1400" dirty="0" smtClean="0"/>
              <a:t>Each </a:t>
            </a:r>
            <a:r>
              <a:rPr lang="en-US" sz="1400" dirty="0"/>
              <a:t>block aggregates a timestamped batch of </a:t>
            </a:r>
            <a:r>
              <a:rPr lang="en-US" sz="1400" dirty="0" smtClean="0"/>
              <a:t>transactions</a:t>
            </a:r>
            <a:br>
              <a:rPr lang="en-US" sz="1400" dirty="0" smtClean="0"/>
            </a:br>
            <a:r>
              <a:rPr lang="en-US" sz="1400" dirty="0" smtClean="0"/>
              <a:t>to </a:t>
            </a:r>
            <a:r>
              <a:rPr lang="en-US" sz="1400" dirty="0"/>
              <a:t>be included in the ledger – or rather, in the </a:t>
            </a:r>
            <a:r>
              <a:rPr lang="en-US" sz="1400" dirty="0" err="1" smtClean="0"/>
              <a:t>blockchain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Each </a:t>
            </a:r>
            <a:r>
              <a:rPr lang="en-US" sz="1400" dirty="0"/>
              <a:t>block is identified by a </a:t>
            </a:r>
            <a:r>
              <a:rPr lang="en-US" sz="1400" b="1" dirty="0"/>
              <a:t>cryptographic </a:t>
            </a:r>
            <a:r>
              <a:rPr lang="en-US" sz="1400" b="1" dirty="0" smtClean="0"/>
              <a:t>signature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These </a:t>
            </a:r>
            <a:r>
              <a:rPr lang="en-US" sz="1400" dirty="0"/>
              <a:t>blocks are all back-linked; that is, they refer to </a:t>
            </a:r>
            <a:r>
              <a:rPr lang="en-US" sz="1400" dirty="0" smtClean="0"/>
              <a:t>the</a:t>
            </a:r>
            <a:br>
              <a:rPr lang="en-US" sz="1400" dirty="0" smtClean="0"/>
            </a:br>
            <a:r>
              <a:rPr lang="en-US" sz="1400" dirty="0" smtClean="0"/>
              <a:t>signature</a:t>
            </a:r>
            <a:r>
              <a:rPr lang="en-US" sz="1400" dirty="0"/>
              <a:t> </a:t>
            </a:r>
            <a:r>
              <a:rPr lang="en-US" sz="1400" dirty="0" smtClean="0"/>
              <a:t>of </a:t>
            </a:r>
            <a:r>
              <a:rPr lang="en-US" sz="1400" dirty="0"/>
              <a:t>the previous block in the chain, and </a:t>
            </a:r>
            <a:r>
              <a:rPr lang="en-US" sz="1400" b="1" dirty="0"/>
              <a:t>that </a:t>
            </a:r>
            <a:r>
              <a:rPr lang="en-US" sz="1400" b="1" dirty="0" smtClean="0"/>
              <a:t>chain</a:t>
            </a:r>
            <a:br>
              <a:rPr lang="en-US" sz="1400" b="1" dirty="0" smtClean="0"/>
            </a:br>
            <a:r>
              <a:rPr lang="en-US" sz="1400" b="1" dirty="0" smtClean="0"/>
              <a:t>can </a:t>
            </a:r>
            <a:r>
              <a:rPr lang="en-US" sz="1400" b="1" dirty="0"/>
              <a:t>be traced </a:t>
            </a:r>
            <a:r>
              <a:rPr lang="en-US" sz="1400" b="1" dirty="0" smtClean="0"/>
              <a:t>all the </a:t>
            </a:r>
            <a:r>
              <a:rPr lang="en-US" sz="1400" b="1" dirty="0"/>
              <a:t>way back to the very first block </a:t>
            </a:r>
            <a:r>
              <a:rPr lang="en-US" sz="1400" b="1" dirty="0" smtClean="0"/>
              <a:t>created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As </a:t>
            </a:r>
            <a:r>
              <a:rPr lang="en-US" sz="1400" dirty="0"/>
              <a:t>such, the </a:t>
            </a:r>
            <a:r>
              <a:rPr lang="en-US" sz="1400" dirty="0" err="1"/>
              <a:t>blockchain</a:t>
            </a:r>
            <a:r>
              <a:rPr lang="en-US" sz="1400" dirty="0"/>
              <a:t> contains </a:t>
            </a:r>
            <a:r>
              <a:rPr lang="en-US" sz="1400" b="1" dirty="0"/>
              <a:t>an un-editable record of all the transactions made</a:t>
            </a:r>
            <a:r>
              <a:rPr lang="en-US" sz="1400" dirty="0" smtClean="0"/>
              <a:t>.”</a:t>
            </a:r>
          </a:p>
          <a:p>
            <a:r>
              <a:rPr lang="en-US" sz="1800" dirty="0"/>
              <a:t>From </a:t>
            </a:r>
            <a:r>
              <a:rPr lang="en-US" sz="1800" dirty="0" smtClean="0"/>
              <a:t>Audrey Watters / Hack Education: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hackeducation.com/2016/04/07/blockchain-education-guide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Blockchain in research and education - UKSG webinar - September 2017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A67-0082-4F4C-964B-48CA397ED6A1}" type="datetime1">
              <a:rPr lang="en-GB" smtClean="0"/>
              <a:t>27/09/2017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44010" y="2627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0816" y="2996785"/>
            <a:ext cx="2489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Audrey Watters / </a:t>
            </a:r>
            <a:r>
              <a:rPr lang="en-US" sz="1100" dirty="0"/>
              <a:t>Hack </a:t>
            </a:r>
            <a:r>
              <a:rPr lang="en-US" sz="1100" dirty="0" smtClean="0"/>
              <a:t>Education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812" y="721490"/>
            <a:ext cx="3155188" cy="22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sc Theme">
  <a:themeElements>
    <a:clrScheme name="Jisc 2013 1">
      <a:dk1>
        <a:srgbClr val="2C3841"/>
      </a:dk1>
      <a:lt1>
        <a:srgbClr val="FFFFFF"/>
      </a:lt1>
      <a:dk2>
        <a:srgbClr val="DE481C"/>
      </a:dk2>
      <a:lt2>
        <a:srgbClr val="9F3515"/>
      </a:lt2>
      <a:accent1>
        <a:srgbClr val="E61554"/>
      </a:accent1>
      <a:accent2>
        <a:srgbClr val="F9B000"/>
      </a:accent2>
      <a:accent3>
        <a:srgbClr val="B2BB1C"/>
      </a:accent3>
      <a:accent4>
        <a:srgbClr val="0092CB"/>
      </a:accent4>
      <a:accent5>
        <a:srgbClr val="B71A8B"/>
      </a:accent5>
      <a:accent6>
        <a:srgbClr val="CADCF0"/>
      </a:accent6>
      <a:hlink>
        <a:srgbClr val="DE481C"/>
      </a:hlink>
      <a:folHlink>
        <a:srgbClr val="DE481C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5D0533D151D141AFA4C21B390F514A" ma:contentTypeVersion="1" ma:contentTypeDescription="Create a new document." ma:contentTypeScope="" ma:versionID="b8c1ea00cbd03fda7459f581fc8a69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08f7d05ead77ecb91e241f917795de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60DC02-0516-41AF-919C-5D1722694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852958-11A2-4F77-92BC-3394B8D67BD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D93FA9-09EE-4DC2-B24F-4BB5D2D19A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13928</TotalTime>
  <Words>1619</Words>
  <Application>Microsoft Macintosh PowerPoint</Application>
  <PresentationFormat>On-screen Show (16:9)</PresentationFormat>
  <Paragraphs>291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Corbel</vt:lpstr>
      <vt:lpstr>Lucida Grande</vt:lpstr>
      <vt:lpstr>Mangal</vt:lpstr>
      <vt:lpstr>Wingdings</vt:lpstr>
      <vt:lpstr>Arial</vt:lpstr>
      <vt:lpstr>Jisc Theme</vt:lpstr>
      <vt:lpstr>PowerPoint Presentation</vt:lpstr>
      <vt:lpstr>Blockchain in research &amp; education</vt:lpstr>
      <vt:lpstr>About Jisc</vt:lpstr>
      <vt:lpstr>About Jisc</vt:lpstr>
      <vt:lpstr>About Jisc</vt:lpstr>
      <vt:lpstr>1. Blockchain’s Bitcoin origins</vt:lpstr>
      <vt:lpstr>Blockchain’s Bitcoin origins</vt:lpstr>
      <vt:lpstr>Blockchain’s Bitcoin origins</vt:lpstr>
      <vt:lpstr>Blockchain’s Bitcoin origins</vt:lpstr>
      <vt:lpstr>Blockchain’s Bitcoin origins</vt:lpstr>
      <vt:lpstr>Blockchain’s Bitcoin origins</vt:lpstr>
      <vt:lpstr>Blockchain’s Bitcoin origins</vt:lpstr>
      <vt:lpstr>2. Using blockchain in research &amp; education</vt:lpstr>
      <vt:lpstr>Blockchain in research &amp; education</vt:lpstr>
      <vt:lpstr>Blockchain in research &amp; education</vt:lpstr>
      <vt:lpstr>Blockchain in research &amp; education</vt:lpstr>
      <vt:lpstr>Blockchain in research &amp; education</vt:lpstr>
      <vt:lpstr>3. What’s next?</vt:lpstr>
      <vt:lpstr>What’s next?</vt:lpstr>
      <vt:lpstr>What’s next?</vt:lpstr>
      <vt:lpstr>What’s next?</vt:lpstr>
      <vt:lpstr>What’s next?</vt:lpstr>
      <vt:lpstr>What’s next?</vt:lpstr>
      <vt:lpstr>Continue the conversation…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Martin Hamilton</cp:lastModifiedBy>
  <cp:revision>125</cp:revision>
  <dcterms:modified xsi:type="dcterms:W3CDTF">2017-09-28T09:19:54Z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0x010100FF5D0533D151D141AFA4C21B390F514A</vt:lpwstr>
  </property>
</Properties>
</file>